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75" r:id="rId4"/>
    <p:sldId id="278" r:id="rId5"/>
    <p:sldId id="276" r:id="rId6"/>
    <p:sldId id="277" r:id="rId7"/>
    <p:sldId id="274" r:id="rId8"/>
    <p:sldId id="257" r:id="rId9"/>
    <p:sldId id="258" r:id="rId10"/>
    <p:sldId id="269" r:id="rId11"/>
    <p:sldId id="259" r:id="rId12"/>
    <p:sldId id="268" r:id="rId13"/>
    <p:sldId id="260" r:id="rId14"/>
    <p:sldId id="261" r:id="rId15"/>
    <p:sldId id="262" r:id="rId16"/>
    <p:sldId id="264" r:id="rId17"/>
    <p:sldId id="266" r:id="rId18"/>
    <p:sldId id="267" r:id="rId19"/>
    <p:sldId id="265" r:id="rId20"/>
    <p:sldId id="263" r:id="rId21"/>
    <p:sldId id="270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/>
    <p:restoredTop sz="94487"/>
  </p:normalViewPr>
  <p:slideViewPr>
    <p:cSldViewPr snapToGrid="0" snapToObjects="1">
      <p:cViewPr varScale="1">
        <p:scale>
          <a:sx n="106" d="100"/>
          <a:sy n="106" d="100"/>
        </p:scale>
        <p:origin x="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47A76-5F0F-7F4F-9C48-A48EF248F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53A1BA-2FC1-D947-B597-F58CE1FEB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7C117-7A15-074C-8670-5DADED2DF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5916-A247-7843-8D2A-A104486CC36E}" type="datetimeFigureOut">
              <a:rPr lang="en-US" smtClean="0"/>
              <a:t>3/9/25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BAE60-B923-B54D-8D30-724B7A76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68E3B-BF4B-4543-AF6A-BA55890EB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2C7F-C509-9E4C-826A-692B0D603D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75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F275-D10E-5943-868F-5E84D4E9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D1CBC-4806-DF49-8F89-D3BAA1C34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DE35F-897E-7245-B841-A22FC790F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5916-A247-7843-8D2A-A104486CC36E}" type="datetimeFigureOut">
              <a:rPr lang="en-US" smtClean="0"/>
              <a:t>3/9/25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23918-3B4B-A441-80E6-81B93583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322E9-0E69-A246-946F-FB4E1921A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2C7F-C509-9E4C-826A-692B0D603D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43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D524A3-9228-C245-9BAE-0427EC894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623DD6-5803-1D47-AD48-4E9B7073A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0D34A-6DE0-A346-937A-D8E92B904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5916-A247-7843-8D2A-A104486CC36E}" type="datetimeFigureOut">
              <a:rPr lang="en-US" smtClean="0"/>
              <a:t>3/9/25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A30D8-2A9E-6047-B650-F16F1BD9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8A3C6-C42E-1D4D-87FC-0D7777D1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2C7F-C509-9E4C-826A-692B0D603D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04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FC722-783A-F34C-BCC7-D340F35A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8524F-374D-4C49-900B-9CB8D004F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20BAC-45E2-134E-B674-C7B4D96EF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5916-A247-7843-8D2A-A104486CC36E}" type="datetimeFigureOut">
              <a:rPr lang="en-US" smtClean="0"/>
              <a:t>3/9/25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BB1F1-DC3E-424A-B079-685685F4D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4060C-6025-C44A-BD17-88259C809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2C7F-C509-9E4C-826A-692B0D603D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28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7F0E3-C253-1549-B4F1-FCCEEA4A2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373F2-A1DF-DD48-9AE2-F146C41EA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C621A-5C85-B948-82B9-4140C5426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5916-A247-7843-8D2A-A104486CC36E}" type="datetimeFigureOut">
              <a:rPr lang="en-US" smtClean="0"/>
              <a:t>3/9/25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AE162-C85E-EB41-B733-DB9A05822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9F8AC-0846-D44B-BAE8-D31EB108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2C7F-C509-9E4C-826A-692B0D603D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62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7DD03-F81D-8A42-BD5B-F6E07C2E0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2DDE6-FC4A-A144-B96B-805F6C2F0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1E564-185C-0C47-86E0-67FDF649E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D99A5-5E1F-9B49-84BE-AC93A5351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5916-A247-7843-8D2A-A104486CC36E}" type="datetimeFigureOut">
              <a:rPr lang="en-US" smtClean="0"/>
              <a:t>3/9/25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D5AF7-760A-8C4F-8EF3-5A645AE4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7C13C-804E-4942-B012-FB0A3E54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2C7F-C509-9E4C-826A-692B0D603D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94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8E2B7-E611-BA4D-91BC-83183572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3A95F-8BB7-5941-87D7-B182D0729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41694-B9CD-8F49-841A-76241A860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0BCA3-9A4F-D043-8E1B-AC0466DF53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F1A73-4469-E341-A420-119FCA3C88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69B78E-EFF4-C742-B6B4-F5FBBBE48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5916-A247-7843-8D2A-A104486CC36E}" type="datetimeFigureOut">
              <a:rPr lang="en-US" smtClean="0"/>
              <a:t>3/9/25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920BBB-53A7-C244-B6C1-F458AD935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2F3FB4-5DC8-F447-8FDA-739500FD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2C7F-C509-9E4C-826A-692B0D603D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6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C62B3-D6A9-2148-A19E-20B669B7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C32DED-657A-6243-AF3B-2EC346662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5916-A247-7843-8D2A-A104486CC36E}" type="datetimeFigureOut">
              <a:rPr lang="en-US" smtClean="0"/>
              <a:t>3/9/25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7842E6-A176-7444-A564-0BDA731F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46272-9CE2-4842-A17E-C9D48C6C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2C7F-C509-9E4C-826A-692B0D603D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039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9DFA4C-7343-FE44-8F82-F367A399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5916-A247-7843-8D2A-A104486CC36E}" type="datetimeFigureOut">
              <a:rPr lang="en-US" smtClean="0"/>
              <a:t>3/9/25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9E8B61-DFC9-5744-9FC9-203E8E65A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6AF2-15E2-7844-B67C-3CBAAEF4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2C7F-C509-9E4C-826A-692B0D603D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4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66AB-6E50-AE40-B8E0-872E08DA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4915D-CCF2-4642-B882-9A4CB3D34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AFDB4-5A37-DD47-9FDA-8AF4FC975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93C06-9655-9E49-8A97-6B707D5AA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5916-A247-7843-8D2A-A104486CC36E}" type="datetimeFigureOut">
              <a:rPr lang="en-US" smtClean="0"/>
              <a:t>3/9/25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1D95C-1EF8-4B4B-AA91-C6D1D7918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DEB12-9B98-BF4C-BFC3-80E9A787F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2C7F-C509-9E4C-826A-692B0D603D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51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AD2EA-CA2B-6544-9D8A-465AD0FFA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D49025-4187-5B41-898C-996E58993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2ECF2-7391-9D4B-8ED1-89CF9B853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6622A-916E-D846-A4BD-377E510B7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5916-A247-7843-8D2A-A104486CC36E}" type="datetimeFigureOut">
              <a:rPr lang="en-US" smtClean="0"/>
              <a:t>3/9/25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34CB9-AB42-EF45-B2D9-4EF9510C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356F2-60FF-3D46-91BA-053AE7323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12C7F-C509-9E4C-826A-692B0D603D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613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498397-8A4F-8D49-8BEE-7532EBA4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C3799-F515-DD46-915D-FB5C8260E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724B4-3A40-E141-85D6-6C0452A86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C5916-A247-7843-8D2A-A104486CC36E}" type="datetimeFigureOut">
              <a:rPr lang="en-US" smtClean="0"/>
              <a:t>3/9/25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DA368-B142-BC46-BEB2-733027CC6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31285-3163-F54E-9F64-F781C1D37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12C7F-C509-9E4C-826A-692B0D603D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4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142A7-D3D6-EB44-A497-32D309A128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EE 488 Progress 3</a:t>
            </a:r>
            <a:r>
              <a:rPr lang="en-US" b="1" dirty="0">
                <a:sym typeface="Wingdings" pitchFamily="2" charset="2"/>
              </a:rPr>
              <a:t>4 Final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643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1B9A0B-F049-CA48-A2BA-E3B6FABA4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endParaRPr lang="en-US" sz="5400" dirty="0"/>
          </a:p>
        </p:txBody>
      </p:sp>
      <p:pic>
        <p:nvPicPr>
          <p:cNvPr id="5" name="Content Placeholder 4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FC4E8663-6E15-F347-A0FB-BFA85E452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80" t="12436" r="34514" b="54246"/>
          <a:stretch/>
        </p:blipFill>
        <p:spPr>
          <a:xfrm>
            <a:off x="711842" y="704791"/>
            <a:ext cx="4585919" cy="5388877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BF46F-DAD5-DA4A-BEC3-C3ED960FD622}"/>
              </a:ext>
            </a:extLst>
          </p:cNvPr>
          <p:cNvSpPr txBox="1"/>
          <p:nvPr/>
        </p:nvSpPr>
        <p:spPr>
          <a:xfrm>
            <a:off x="3307758" y="4445239"/>
            <a:ext cx="1172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GND (Amp A-)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5D378-9E16-734F-A767-11C55B3572EA}"/>
              </a:ext>
            </a:extLst>
          </p:cNvPr>
          <p:cNvSpPr txBox="1"/>
          <p:nvPr/>
        </p:nvSpPr>
        <p:spPr>
          <a:xfrm>
            <a:off x="3386159" y="1764145"/>
            <a:ext cx="1094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PA4 (Amp A+)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E7B919-871E-E441-AC40-F487D6D1F1C9}"/>
              </a:ext>
            </a:extLst>
          </p:cNvPr>
          <p:cNvSpPr txBox="1"/>
          <p:nvPr/>
        </p:nvSpPr>
        <p:spPr>
          <a:xfrm>
            <a:off x="688170" y="4200513"/>
            <a:ext cx="1172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GND (Amp)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2DAF5B-F680-1041-BF96-CEA1DDDA1711}"/>
              </a:ext>
            </a:extLst>
          </p:cNvPr>
          <p:cNvSpPr txBox="1"/>
          <p:nvPr/>
        </p:nvSpPr>
        <p:spPr>
          <a:xfrm>
            <a:off x="1430378" y="1820025"/>
            <a:ext cx="1172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GND (Mic)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5295B3-2D77-554A-BE52-28F87F0B3405}"/>
              </a:ext>
            </a:extLst>
          </p:cNvPr>
          <p:cNvSpPr txBox="1"/>
          <p:nvPr/>
        </p:nvSpPr>
        <p:spPr>
          <a:xfrm>
            <a:off x="1414778" y="2041144"/>
            <a:ext cx="1172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00FFFF"/>
                </a:highlight>
              </a:rPr>
              <a:t>GND (Bread)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C859D1-FD16-7642-9C80-3E1DE7437672}"/>
              </a:ext>
            </a:extLst>
          </p:cNvPr>
          <p:cNvSpPr txBox="1"/>
          <p:nvPr/>
        </p:nvSpPr>
        <p:spPr>
          <a:xfrm>
            <a:off x="711841" y="2336983"/>
            <a:ext cx="1094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ighlight>
                  <a:srgbClr val="00FF00"/>
                </a:highlight>
              </a:rPr>
              <a:t>PA3 (Mic)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EE675F-5AF9-2240-B30A-E292F87FFAB5}"/>
              </a:ext>
            </a:extLst>
          </p:cNvPr>
          <p:cNvSpPr txBox="1"/>
          <p:nvPr/>
        </p:nvSpPr>
        <p:spPr>
          <a:xfrm>
            <a:off x="1686463" y="3114754"/>
            <a:ext cx="1094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00FF"/>
                </a:highlight>
              </a:rPr>
              <a:t>PD5 (TX)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343FC6-49FE-3541-83D0-6756C889898F}"/>
              </a:ext>
            </a:extLst>
          </p:cNvPr>
          <p:cNvSpPr txBox="1"/>
          <p:nvPr/>
        </p:nvSpPr>
        <p:spPr>
          <a:xfrm>
            <a:off x="1686464" y="2877623"/>
            <a:ext cx="1094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00FF"/>
                </a:highlight>
              </a:rPr>
              <a:t>PD6 (RX)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125423-11BB-1247-8DC2-AA4D6A489C02}"/>
              </a:ext>
            </a:extLst>
          </p:cNvPr>
          <p:cNvSpPr txBox="1"/>
          <p:nvPr/>
        </p:nvSpPr>
        <p:spPr>
          <a:xfrm>
            <a:off x="1683822" y="2627655"/>
            <a:ext cx="1094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C0C0C0"/>
                </a:highlight>
              </a:rPr>
              <a:t>PD7 (Button)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4B60DE-9F96-904C-8D63-2D70EEAEEE93}"/>
              </a:ext>
            </a:extLst>
          </p:cNvPr>
          <p:cNvSpPr txBox="1"/>
          <p:nvPr/>
        </p:nvSpPr>
        <p:spPr>
          <a:xfrm>
            <a:off x="1683821" y="4899576"/>
            <a:ext cx="1413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FF0000"/>
                </a:highlight>
              </a:rPr>
              <a:t>PF9 (YELLOW LED)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44DB57-BB24-2B43-9500-568EAD5F0E1F}"/>
              </a:ext>
            </a:extLst>
          </p:cNvPr>
          <p:cNvSpPr txBox="1"/>
          <p:nvPr/>
        </p:nvSpPr>
        <p:spPr>
          <a:xfrm>
            <a:off x="1683820" y="5130954"/>
            <a:ext cx="1662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FF0000"/>
                </a:highlight>
              </a:rPr>
              <a:t>PG1 (GREEN LED)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F2C9B6-FD30-5941-9803-849BAC0ECFDA}"/>
              </a:ext>
            </a:extLst>
          </p:cNvPr>
          <p:cNvSpPr txBox="1"/>
          <p:nvPr/>
        </p:nvSpPr>
        <p:spPr>
          <a:xfrm>
            <a:off x="1414777" y="1366446"/>
            <a:ext cx="1548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00FFFF"/>
                </a:highlight>
              </a:rPr>
              <a:t>3.3 V (Bread Left)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07B134-9624-914E-B0F0-53D1962B9B55}"/>
              </a:ext>
            </a:extLst>
          </p:cNvPr>
          <p:cNvSpPr txBox="1"/>
          <p:nvPr/>
        </p:nvSpPr>
        <p:spPr>
          <a:xfrm>
            <a:off x="1423752" y="1597824"/>
            <a:ext cx="154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00FFFF"/>
                </a:highlight>
              </a:rPr>
              <a:t>5V (Bread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B015E9-8919-ED44-A0BF-DA21DCF7A348}"/>
              </a:ext>
            </a:extLst>
          </p:cNvPr>
          <p:cNvSpPr txBox="1"/>
          <p:nvPr/>
        </p:nvSpPr>
        <p:spPr>
          <a:xfrm>
            <a:off x="8408020" y="23640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081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B09E-C84A-9340-ACBF-E24CA178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A8CA6B9-A847-3742-997A-50A29F5F0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2640" y="135477"/>
            <a:ext cx="2246260" cy="600604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2C721E-106A-CC44-8B90-1B4676D2AD30}"/>
              </a:ext>
            </a:extLst>
          </p:cNvPr>
          <p:cNvSpPr txBox="1"/>
          <p:nvPr/>
        </p:nvSpPr>
        <p:spPr>
          <a:xfrm>
            <a:off x="5077498" y="3138499"/>
            <a:ext cx="603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ighlight>
                  <a:srgbClr val="FF00FF"/>
                </a:highlight>
              </a:rPr>
              <a:t>TX (H7)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7427B-E42E-FC4B-B7A8-F550E269EA82}"/>
              </a:ext>
            </a:extLst>
          </p:cNvPr>
          <p:cNvSpPr txBox="1"/>
          <p:nvPr/>
        </p:nvSpPr>
        <p:spPr>
          <a:xfrm>
            <a:off x="4826008" y="2170819"/>
            <a:ext cx="603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ighlight>
                  <a:srgbClr val="FF00FF"/>
                </a:highlight>
              </a:rPr>
              <a:t>RX (H7)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369C6-544B-A74F-8FEA-9A168F197B5D}"/>
              </a:ext>
            </a:extLst>
          </p:cNvPr>
          <p:cNvSpPr txBox="1"/>
          <p:nvPr/>
        </p:nvSpPr>
        <p:spPr>
          <a:xfrm>
            <a:off x="4618188" y="3158213"/>
            <a:ext cx="992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highlight>
                  <a:srgbClr val="000000"/>
                </a:highlight>
              </a:rPr>
              <a:t>Note: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b="1" dirty="0">
                <a:solidFill>
                  <a:schemeClr val="bg1"/>
                </a:solidFill>
                <a:highlight>
                  <a:srgbClr val="000000"/>
                </a:highlight>
              </a:rPr>
              <a:t>TX (H7) -&gt; RX (Bluetooth)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b="1" dirty="0">
                <a:solidFill>
                  <a:schemeClr val="bg1"/>
                </a:solidFill>
                <a:highlight>
                  <a:srgbClr val="000000"/>
                </a:highlight>
              </a:rPr>
              <a:t>RX (H7) -&gt; TX (Bluetooth)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313689-CA7C-3040-8FF4-D9F3387CB222}"/>
              </a:ext>
            </a:extLst>
          </p:cNvPr>
          <p:cNvSpPr txBox="1"/>
          <p:nvPr/>
        </p:nvSpPr>
        <p:spPr>
          <a:xfrm>
            <a:off x="6293232" y="2592036"/>
            <a:ext cx="603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00FFFF"/>
                </a:highlight>
              </a:rPr>
              <a:t>5V (Blue)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99D742-E325-1D42-AB08-1AA8DEF224F4}"/>
              </a:ext>
            </a:extLst>
          </p:cNvPr>
          <p:cNvSpPr txBox="1"/>
          <p:nvPr/>
        </p:nvSpPr>
        <p:spPr>
          <a:xfrm>
            <a:off x="6128253" y="3748845"/>
            <a:ext cx="490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FF0000"/>
                </a:highlight>
              </a:rPr>
              <a:t>PF7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77EC27-FC0C-504A-8E34-7FAD8ADB2AC1}"/>
              </a:ext>
            </a:extLst>
          </p:cNvPr>
          <p:cNvSpPr txBox="1"/>
          <p:nvPr/>
        </p:nvSpPr>
        <p:spPr>
          <a:xfrm>
            <a:off x="6096000" y="2807480"/>
            <a:ext cx="490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FF0000"/>
                </a:highlight>
              </a:rPr>
              <a:t>PF9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966CA7-ACAF-DC47-995E-2036983CF4D8}"/>
              </a:ext>
            </a:extLst>
          </p:cNvPr>
          <p:cNvSpPr txBox="1"/>
          <p:nvPr/>
        </p:nvSpPr>
        <p:spPr>
          <a:xfrm>
            <a:off x="5497358" y="785991"/>
            <a:ext cx="490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FF0000"/>
                </a:highlight>
              </a:rPr>
              <a:t>PG1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9A867-2881-3149-99B1-39ADE5ACBCFF}"/>
              </a:ext>
            </a:extLst>
          </p:cNvPr>
          <p:cNvSpPr txBox="1"/>
          <p:nvPr/>
        </p:nvSpPr>
        <p:spPr>
          <a:xfrm>
            <a:off x="6331332" y="920184"/>
            <a:ext cx="603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00FFFF"/>
                </a:highlight>
              </a:rPr>
              <a:t>5V (H7)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BFC1E9-BD76-004C-B5B1-5D4C12EEA464}"/>
              </a:ext>
            </a:extLst>
          </p:cNvPr>
          <p:cNvSpPr txBox="1"/>
          <p:nvPr/>
        </p:nvSpPr>
        <p:spPr>
          <a:xfrm>
            <a:off x="6373570" y="482194"/>
            <a:ext cx="603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00FFFF"/>
                </a:highlight>
              </a:rPr>
              <a:t>5V (Amp)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8743A9-60C3-0647-8B11-76883194DF39}"/>
              </a:ext>
            </a:extLst>
          </p:cNvPr>
          <p:cNvSpPr txBox="1"/>
          <p:nvPr/>
        </p:nvSpPr>
        <p:spPr>
          <a:xfrm>
            <a:off x="5435948" y="1600671"/>
            <a:ext cx="490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C0C0C0"/>
                </a:highlight>
              </a:rPr>
              <a:t>PD7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DF6BB3-CC34-384D-B489-3C5D192B0809}"/>
              </a:ext>
            </a:extLst>
          </p:cNvPr>
          <p:cNvSpPr txBox="1"/>
          <p:nvPr/>
        </p:nvSpPr>
        <p:spPr>
          <a:xfrm>
            <a:off x="5207619" y="2575267"/>
            <a:ext cx="490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C0C0C0"/>
                </a:highlight>
              </a:rPr>
              <a:t>1k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9A0465-0001-5842-8C69-ABF37315C2E7}"/>
              </a:ext>
            </a:extLst>
          </p:cNvPr>
          <p:cNvSpPr txBox="1"/>
          <p:nvPr/>
        </p:nvSpPr>
        <p:spPr>
          <a:xfrm>
            <a:off x="4755855" y="2410884"/>
            <a:ext cx="490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C0C0C0"/>
                </a:highlight>
              </a:rPr>
              <a:t>2k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ADFC5-CBFA-C44D-9A9B-F1B9A5F7C143}"/>
              </a:ext>
            </a:extLst>
          </p:cNvPr>
          <p:cNvSpPr txBox="1"/>
          <p:nvPr/>
        </p:nvSpPr>
        <p:spPr>
          <a:xfrm>
            <a:off x="4889338" y="525269"/>
            <a:ext cx="7919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00FFFF"/>
                </a:highlight>
              </a:rPr>
              <a:t>3.3V (Mic)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E92D72-E59D-E045-A766-CEAB311618FD}"/>
              </a:ext>
            </a:extLst>
          </p:cNvPr>
          <p:cNvSpPr txBox="1"/>
          <p:nvPr/>
        </p:nvSpPr>
        <p:spPr>
          <a:xfrm>
            <a:off x="4943843" y="264547"/>
            <a:ext cx="7919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00FFFF"/>
                </a:highlight>
              </a:rPr>
              <a:t>3.3V (H7)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63709D-3F78-B242-AA34-CA77F68D97BC}"/>
              </a:ext>
            </a:extLst>
          </p:cNvPr>
          <p:cNvSpPr txBox="1"/>
          <p:nvPr/>
        </p:nvSpPr>
        <p:spPr>
          <a:xfrm>
            <a:off x="4547879" y="1704945"/>
            <a:ext cx="7919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00FFFF"/>
                </a:highlight>
              </a:rPr>
              <a:t>GND (H7)</a:t>
            </a:r>
          </a:p>
        </p:txBody>
      </p:sp>
    </p:spTree>
    <p:extLst>
      <p:ext uri="{BB962C8B-B14F-4D97-AF65-F5344CB8AC3E}">
        <p14:creationId xmlns:p14="http://schemas.microsoft.com/office/powerpoint/2010/main" val="1815390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B09E-C84A-9340-ACBF-E24CA178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A8CA6B9-A847-3742-997A-50A29F5F0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60" r="2712" b="51364"/>
          <a:stretch/>
        </p:blipFill>
        <p:spPr>
          <a:xfrm>
            <a:off x="4393151" y="365126"/>
            <a:ext cx="2414625" cy="299797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2C721E-106A-CC44-8B90-1B4676D2AD30}"/>
              </a:ext>
            </a:extLst>
          </p:cNvPr>
          <p:cNvSpPr txBox="1"/>
          <p:nvPr/>
        </p:nvSpPr>
        <p:spPr>
          <a:xfrm>
            <a:off x="4893591" y="3147651"/>
            <a:ext cx="603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ighlight>
                  <a:srgbClr val="FF00FF"/>
                </a:highlight>
              </a:rPr>
              <a:t>TX (H7)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7427B-E42E-FC4B-B7A8-F550E269EA82}"/>
              </a:ext>
            </a:extLst>
          </p:cNvPr>
          <p:cNvSpPr txBox="1"/>
          <p:nvPr/>
        </p:nvSpPr>
        <p:spPr>
          <a:xfrm>
            <a:off x="4826008" y="2170819"/>
            <a:ext cx="603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ighlight>
                  <a:srgbClr val="FF00FF"/>
                </a:highlight>
              </a:rPr>
              <a:t>RX (H7)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369C6-544B-A74F-8FEA-9A168F197B5D}"/>
              </a:ext>
            </a:extLst>
          </p:cNvPr>
          <p:cNvSpPr txBox="1"/>
          <p:nvPr/>
        </p:nvSpPr>
        <p:spPr>
          <a:xfrm>
            <a:off x="4393152" y="4322058"/>
            <a:ext cx="992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highlight>
                  <a:srgbClr val="000000"/>
                </a:highlight>
              </a:rPr>
              <a:t>Note: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b="1" dirty="0">
                <a:solidFill>
                  <a:schemeClr val="bg1"/>
                </a:solidFill>
                <a:highlight>
                  <a:srgbClr val="000000"/>
                </a:highlight>
              </a:rPr>
              <a:t>TX (H7) -&gt; RX (Bluetooth)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800" b="1" dirty="0">
                <a:solidFill>
                  <a:schemeClr val="bg1"/>
                </a:solidFill>
                <a:highlight>
                  <a:srgbClr val="000000"/>
                </a:highlight>
              </a:rPr>
              <a:t>RX (H7) -&gt; TX (Bluetooth)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313689-CA7C-3040-8FF4-D9F3387CB222}"/>
              </a:ext>
            </a:extLst>
          </p:cNvPr>
          <p:cNvSpPr txBox="1"/>
          <p:nvPr/>
        </p:nvSpPr>
        <p:spPr>
          <a:xfrm>
            <a:off x="6177449" y="2806392"/>
            <a:ext cx="7592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00FFFF"/>
                </a:highlight>
              </a:rPr>
              <a:t>5V (Blue)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77EC27-FC0C-504A-8E34-7FAD8ADB2AC1}"/>
              </a:ext>
            </a:extLst>
          </p:cNvPr>
          <p:cNvSpPr txBox="1"/>
          <p:nvPr/>
        </p:nvSpPr>
        <p:spPr>
          <a:xfrm>
            <a:off x="5850683" y="2898651"/>
            <a:ext cx="490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FF0000"/>
                </a:highlight>
              </a:rPr>
              <a:t>PF9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966CA7-ACAF-DC47-995E-2036983CF4D8}"/>
              </a:ext>
            </a:extLst>
          </p:cNvPr>
          <p:cNvSpPr txBox="1"/>
          <p:nvPr/>
        </p:nvSpPr>
        <p:spPr>
          <a:xfrm>
            <a:off x="5497358" y="785991"/>
            <a:ext cx="490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FF0000"/>
                </a:highlight>
              </a:rPr>
              <a:t>PG1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9A867-2881-3149-99B1-39ADE5ACBCFF}"/>
              </a:ext>
            </a:extLst>
          </p:cNvPr>
          <p:cNvSpPr txBox="1"/>
          <p:nvPr/>
        </p:nvSpPr>
        <p:spPr>
          <a:xfrm>
            <a:off x="6204010" y="966251"/>
            <a:ext cx="603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00FFFF"/>
                </a:highlight>
              </a:rPr>
              <a:t>5V (H7)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BFC1E9-BD76-004C-B5B1-5D4C12EEA464}"/>
              </a:ext>
            </a:extLst>
          </p:cNvPr>
          <p:cNvSpPr txBox="1"/>
          <p:nvPr/>
        </p:nvSpPr>
        <p:spPr>
          <a:xfrm>
            <a:off x="6100859" y="372269"/>
            <a:ext cx="603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00FFFF"/>
                </a:highlight>
              </a:rPr>
              <a:t>5V (Amp)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8743A9-60C3-0647-8B11-76883194DF39}"/>
              </a:ext>
            </a:extLst>
          </p:cNvPr>
          <p:cNvSpPr txBox="1"/>
          <p:nvPr/>
        </p:nvSpPr>
        <p:spPr>
          <a:xfrm>
            <a:off x="5323572" y="1721724"/>
            <a:ext cx="490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C0C0C0"/>
                </a:highlight>
              </a:rPr>
              <a:t>PD7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DF6BB3-CC34-384D-B489-3C5D192B0809}"/>
              </a:ext>
            </a:extLst>
          </p:cNvPr>
          <p:cNvSpPr txBox="1"/>
          <p:nvPr/>
        </p:nvSpPr>
        <p:spPr>
          <a:xfrm>
            <a:off x="5184458" y="2684601"/>
            <a:ext cx="490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C0C0C0"/>
                </a:highlight>
              </a:rPr>
              <a:t>1k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9A0465-0001-5842-8C69-ABF37315C2E7}"/>
              </a:ext>
            </a:extLst>
          </p:cNvPr>
          <p:cNvSpPr txBox="1"/>
          <p:nvPr/>
        </p:nvSpPr>
        <p:spPr>
          <a:xfrm>
            <a:off x="4461709" y="2499831"/>
            <a:ext cx="490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C0C0C0"/>
                </a:highlight>
              </a:rPr>
              <a:t>2k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ADFC5-CBFA-C44D-9A9B-F1B9A5F7C143}"/>
              </a:ext>
            </a:extLst>
          </p:cNvPr>
          <p:cNvSpPr txBox="1"/>
          <p:nvPr/>
        </p:nvSpPr>
        <p:spPr>
          <a:xfrm>
            <a:off x="4707026" y="562158"/>
            <a:ext cx="7919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00FFFF"/>
                </a:highlight>
              </a:rPr>
              <a:t>3.3V (Mic)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E92D72-E59D-E045-A766-CEAB311618FD}"/>
              </a:ext>
            </a:extLst>
          </p:cNvPr>
          <p:cNvSpPr txBox="1"/>
          <p:nvPr/>
        </p:nvSpPr>
        <p:spPr>
          <a:xfrm>
            <a:off x="4731927" y="309485"/>
            <a:ext cx="7919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00FFFF"/>
                </a:highlight>
              </a:rPr>
              <a:t>3.3V (H7)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63709D-3F78-B242-AA34-CA77F68D97BC}"/>
              </a:ext>
            </a:extLst>
          </p:cNvPr>
          <p:cNvSpPr txBox="1"/>
          <p:nvPr/>
        </p:nvSpPr>
        <p:spPr>
          <a:xfrm>
            <a:off x="4547879" y="1704945"/>
            <a:ext cx="7919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highlight>
                  <a:srgbClr val="00FFFF"/>
                </a:highlight>
              </a:rPr>
              <a:t>GND (H7)</a:t>
            </a:r>
          </a:p>
        </p:txBody>
      </p:sp>
    </p:spTree>
    <p:extLst>
      <p:ext uri="{BB962C8B-B14F-4D97-AF65-F5344CB8AC3E}">
        <p14:creationId xmlns:p14="http://schemas.microsoft.com/office/powerpoint/2010/main" val="59946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8FBAE-8782-B34B-80DE-9F2D7DE4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9E53E-F4C4-524A-9E54-00A8A379C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text, cable, connector&#10;&#10;Description automatically generated">
            <a:extLst>
              <a:ext uri="{FF2B5EF4-FFF2-40B4-BE49-F238E27FC236}">
                <a16:creationId xmlns:a16="http://schemas.microsoft.com/office/drawing/2014/main" id="{8D1E11B5-23BD-EC4B-9805-E51EC2D6F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7" y="0"/>
            <a:ext cx="999308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09CB87-5E7C-2041-BB38-D831659D9A06}"/>
              </a:ext>
            </a:extLst>
          </p:cNvPr>
          <p:cNvSpPr txBox="1"/>
          <p:nvPr/>
        </p:nvSpPr>
        <p:spPr>
          <a:xfrm>
            <a:off x="5106866" y="3631962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IN1, IN2, IN3, IN4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05B92-662C-8E40-B3B0-1F76D5ECE652}"/>
              </a:ext>
            </a:extLst>
          </p:cNvPr>
          <p:cNvSpPr txBox="1"/>
          <p:nvPr/>
        </p:nvSpPr>
        <p:spPr>
          <a:xfrm>
            <a:off x="9847385" y="5798261"/>
            <a:ext cx="844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TX,  RX</a:t>
            </a:r>
          </a:p>
        </p:txBody>
      </p:sp>
    </p:spTree>
    <p:extLst>
      <p:ext uri="{BB962C8B-B14F-4D97-AF65-F5344CB8AC3E}">
        <p14:creationId xmlns:p14="http://schemas.microsoft.com/office/powerpoint/2010/main" val="1958855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9867211-644D-0B43-AF79-6E9FC7F38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192" r="1" b="2109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C16E15-79B1-9840-847E-0332899413A3}"/>
              </a:ext>
            </a:extLst>
          </p:cNvPr>
          <p:cNvSpPr txBox="1"/>
          <p:nvPr/>
        </p:nvSpPr>
        <p:spPr>
          <a:xfrm>
            <a:off x="8833650" y="3432637"/>
            <a:ext cx="160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5 V (blue)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BBD33-1C55-5045-8B61-6E3BE3843EEA}"/>
              </a:ext>
            </a:extLst>
          </p:cNvPr>
          <p:cNvSpPr txBox="1"/>
          <p:nvPr/>
        </p:nvSpPr>
        <p:spPr>
          <a:xfrm>
            <a:off x="2160342" y="3243262"/>
            <a:ext cx="190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5 V (Red Board)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84715-5D9D-C24C-AD4D-673258D1EDBB}"/>
              </a:ext>
            </a:extLst>
          </p:cNvPr>
          <p:cNvSpPr txBox="1"/>
          <p:nvPr/>
        </p:nvSpPr>
        <p:spPr>
          <a:xfrm>
            <a:off x="601174" y="2871787"/>
            <a:ext cx="125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5 V (Uno)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F9C0E-3615-9C4A-96BB-CFEF61C1AC0B}"/>
              </a:ext>
            </a:extLst>
          </p:cNvPr>
          <p:cNvSpPr txBox="1"/>
          <p:nvPr/>
        </p:nvSpPr>
        <p:spPr>
          <a:xfrm>
            <a:off x="2992681" y="3943743"/>
            <a:ext cx="160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RX (Uno)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6652F-6EA3-544D-9C81-CE6828979F64}"/>
              </a:ext>
            </a:extLst>
          </p:cNvPr>
          <p:cNvSpPr txBox="1"/>
          <p:nvPr/>
        </p:nvSpPr>
        <p:spPr>
          <a:xfrm>
            <a:off x="568510" y="4581816"/>
            <a:ext cx="160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TX (Uno)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9AC929-9EFA-2149-B3E3-B01D6CE70CCF}"/>
              </a:ext>
            </a:extLst>
          </p:cNvPr>
          <p:cNvSpPr txBox="1"/>
          <p:nvPr/>
        </p:nvSpPr>
        <p:spPr>
          <a:xfrm>
            <a:off x="4731240" y="3405134"/>
            <a:ext cx="19075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Note: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TX (Uno) -&gt; RX (Bluetooth)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b="1" dirty="0">
                <a:solidFill>
                  <a:schemeClr val="bg1"/>
                </a:solidFill>
                <a:highlight>
                  <a:srgbClr val="000000"/>
                </a:highlight>
              </a:rPr>
              <a:t>RX (Uno) -&gt; TX (Bluetooth)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0BC583-2169-6640-8DB7-ACA90A0160E0}"/>
              </a:ext>
            </a:extLst>
          </p:cNvPr>
          <p:cNvSpPr txBox="1"/>
          <p:nvPr/>
        </p:nvSpPr>
        <p:spPr>
          <a:xfrm>
            <a:off x="1974509" y="4342726"/>
            <a:ext cx="490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C0C0C0"/>
                </a:highlight>
              </a:rPr>
              <a:t>2k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22A797-2806-1E43-B433-DC967890785C}"/>
              </a:ext>
            </a:extLst>
          </p:cNvPr>
          <p:cNvSpPr txBox="1"/>
          <p:nvPr/>
        </p:nvSpPr>
        <p:spPr>
          <a:xfrm>
            <a:off x="1606928" y="4513130"/>
            <a:ext cx="490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C0C0C0"/>
                </a:highlight>
              </a:rPr>
              <a:t>1k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D7AE60-5662-B049-BB90-67517C0F44B1}"/>
              </a:ext>
            </a:extLst>
          </p:cNvPr>
          <p:cNvSpPr txBox="1"/>
          <p:nvPr/>
        </p:nvSpPr>
        <p:spPr>
          <a:xfrm>
            <a:off x="601173" y="3612594"/>
            <a:ext cx="125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8000"/>
                </a:highlight>
              </a:rPr>
              <a:t>GND (Uno)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8E5661-9390-634A-8AE0-E1E2974712A6}"/>
              </a:ext>
            </a:extLst>
          </p:cNvPr>
          <p:cNvSpPr txBox="1"/>
          <p:nvPr/>
        </p:nvSpPr>
        <p:spPr>
          <a:xfrm>
            <a:off x="7653830" y="3759077"/>
            <a:ext cx="125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8000"/>
                </a:highlight>
              </a:rPr>
              <a:t>GND (blue)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934ADE-E66A-8A4C-90FA-9407787A1DB1}"/>
              </a:ext>
            </a:extLst>
          </p:cNvPr>
          <p:cNvSpPr txBox="1"/>
          <p:nvPr/>
        </p:nvSpPr>
        <p:spPr>
          <a:xfrm>
            <a:off x="2465143" y="5486896"/>
            <a:ext cx="160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RX (blue)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E85531-2598-2644-84A6-AEA971746811}"/>
              </a:ext>
            </a:extLst>
          </p:cNvPr>
          <p:cNvSpPr txBox="1"/>
          <p:nvPr/>
        </p:nvSpPr>
        <p:spPr>
          <a:xfrm>
            <a:off x="3000327" y="4283766"/>
            <a:ext cx="160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= TX (blue)</a:t>
            </a:r>
          </a:p>
        </p:txBody>
      </p:sp>
    </p:spTree>
    <p:extLst>
      <p:ext uri="{BB962C8B-B14F-4D97-AF65-F5344CB8AC3E}">
        <p14:creationId xmlns:p14="http://schemas.microsoft.com/office/powerpoint/2010/main" val="152914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67099-F30A-0D47-BB86-61EE061C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6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00511D40-54E6-D447-8403-349E5E078AAB}"/>
              </a:ext>
            </a:extLst>
          </p:cNvPr>
          <p:cNvSpPr/>
          <p:nvPr/>
        </p:nvSpPr>
        <p:spPr>
          <a:xfrm>
            <a:off x="1008185" y="2661138"/>
            <a:ext cx="1348153" cy="11371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73854B-0968-8B47-8E61-489BFFE29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4047" y="2637691"/>
            <a:ext cx="1371602" cy="11371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FD1B9A-0653-A446-AE6F-57B6D61C6D88}"/>
              </a:ext>
            </a:extLst>
          </p:cNvPr>
          <p:cNvSpPr txBox="1"/>
          <p:nvPr/>
        </p:nvSpPr>
        <p:spPr>
          <a:xfrm>
            <a:off x="1409702" y="2985535"/>
            <a:ext cx="10316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H7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44A0D-9F68-C04A-98D1-D8D8DC326F80}"/>
              </a:ext>
            </a:extLst>
          </p:cNvPr>
          <p:cNvSpPr txBox="1"/>
          <p:nvPr/>
        </p:nvSpPr>
        <p:spPr>
          <a:xfrm>
            <a:off x="2288205" y="2892704"/>
            <a:ext cx="44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19F6C-7894-784A-8302-EFC452AC13F3}"/>
              </a:ext>
            </a:extLst>
          </p:cNvPr>
          <p:cNvSpPr txBox="1"/>
          <p:nvPr/>
        </p:nvSpPr>
        <p:spPr>
          <a:xfrm>
            <a:off x="2312379" y="3200978"/>
            <a:ext cx="44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4CDF2-3252-FD4B-B0FD-038DE2ECA993}"/>
              </a:ext>
            </a:extLst>
          </p:cNvPr>
          <p:cNvSpPr txBox="1"/>
          <p:nvPr/>
        </p:nvSpPr>
        <p:spPr>
          <a:xfrm>
            <a:off x="2954217" y="2881010"/>
            <a:ext cx="44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32D10-5C4C-F743-AA58-2F45DEA8AA70}"/>
              </a:ext>
            </a:extLst>
          </p:cNvPr>
          <p:cNvSpPr txBox="1"/>
          <p:nvPr/>
        </p:nvSpPr>
        <p:spPr>
          <a:xfrm>
            <a:off x="2963002" y="3170201"/>
            <a:ext cx="44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84849A-28B1-5341-917F-C30D96170618}"/>
              </a:ext>
            </a:extLst>
          </p:cNvPr>
          <p:cNvSpPr txBox="1"/>
          <p:nvPr/>
        </p:nvSpPr>
        <p:spPr>
          <a:xfrm>
            <a:off x="3582858" y="2892704"/>
            <a:ext cx="1371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“Master” Bluetooth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8C2FB08-7AE1-804C-82CE-06B50C1F5CAB}"/>
              </a:ext>
            </a:extLst>
          </p:cNvPr>
          <p:cNvSpPr/>
          <p:nvPr/>
        </p:nvSpPr>
        <p:spPr>
          <a:xfrm>
            <a:off x="2733681" y="2985535"/>
            <a:ext cx="229321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47CB261-C28D-B84C-8BD8-0079A89CF4F9}"/>
              </a:ext>
            </a:extLst>
          </p:cNvPr>
          <p:cNvSpPr/>
          <p:nvPr/>
        </p:nvSpPr>
        <p:spPr>
          <a:xfrm>
            <a:off x="2720495" y="3289227"/>
            <a:ext cx="229321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68A6881C-7786-1B49-8ADF-01FCA350F604}"/>
              </a:ext>
            </a:extLst>
          </p:cNvPr>
          <p:cNvSpPr/>
          <p:nvPr/>
        </p:nvSpPr>
        <p:spPr>
          <a:xfrm>
            <a:off x="453370" y="2277860"/>
            <a:ext cx="4763570" cy="1929458"/>
          </a:xfrm>
          <a:prstGeom prst="fram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6867B21-14A7-B74E-A531-300872778ED9}"/>
              </a:ext>
            </a:extLst>
          </p:cNvPr>
          <p:cNvGrpSpPr/>
          <p:nvPr/>
        </p:nvGrpSpPr>
        <p:grpSpPr>
          <a:xfrm>
            <a:off x="5883679" y="2668950"/>
            <a:ext cx="5715334" cy="1186171"/>
            <a:chOff x="5932979" y="2853653"/>
            <a:chExt cx="5715334" cy="118617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CAEFFC0-FAD2-DC4C-9EE7-9AAE89995E8E}"/>
                </a:ext>
              </a:extLst>
            </p:cNvPr>
            <p:cNvGrpSpPr/>
            <p:nvPr/>
          </p:nvGrpSpPr>
          <p:grpSpPr>
            <a:xfrm>
              <a:off x="5932979" y="2853653"/>
              <a:ext cx="3886924" cy="1186171"/>
              <a:chOff x="5419010" y="2720630"/>
              <a:chExt cx="3886924" cy="1186171"/>
            </a:xfrm>
          </p:grpSpPr>
          <p:sp>
            <p:nvSpPr>
              <p:cNvPr id="18" name="Frame 17">
                <a:extLst>
                  <a:ext uri="{FF2B5EF4-FFF2-40B4-BE49-F238E27FC236}">
                    <a16:creationId xmlns:a16="http://schemas.microsoft.com/office/drawing/2014/main" id="{F245D0CD-69CD-9647-AF32-D066B41DFEA4}"/>
                  </a:ext>
                </a:extLst>
              </p:cNvPr>
              <p:cNvSpPr/>
              <p:nvPr/>
            </p:nvSpPr>
            <p:spPr>
              <a:xfrm>
                <a:off x="7957781" y="2720630"/>
                <a:ext cx="1348153" cy="1137193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CBF68B99-343A-4545-BA96-08321A5A02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9010" y="2720630"/>
                <a:ext cx="1371602" cy="1137193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MM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0FAF66-9B43-D646-A266-7AE1A4684B01}"/>
                  </a:ext>
                </a:extLst>
              </p:cNvPr>
              <p:cNvSpPr txBox="1"/>
              <p:nvPr/>
            </p:nvSpPr>
            <p:spPr>
              <a:xfrm>
                <a:off x="5517188" y="2952196"/>
                <a:ext cx="117524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“Slave” Bluetooth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7E0215-BC80-4A47-A1ED-AE447D7B7F87}"/>
                  </a:ext>
                </a:extLst>
              </p:cNvPr>
              <p:cNvSpPr txBox="1"/>
              <p:nvPr/>
            </p:nvSpPr>
            <p:spPr>
              <a:xfrm>
                <a:off x="6790612" y="2924900"/>
                <a:ext cx="445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TX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1B8053-1FBE-C94F-B0CD-4EBCA42C7E46}"/>
                  </a:ext>
                </a:extLst>
              </p:cNvPr>
              <p:cNvSpPr txBox="1"/>
              <p:nvPr/>
            </p:nvSpPr>
            <p:spPr>
              <a:xfrm>
                <a:off x="6800876" y="3206695"/>
                <a:ext cx="445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RX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08ECCE-414E-014E-AF90-BD0EA8E1DD96}"/>
                  </a:ext>
                </a:extLst>
              </p:cNvPr>
              <p:cNvSpPr txBox="1"/>
              <p:nvPr/>
            </p:nvSpPr>
            <p:spPr>
              <a:xfrm>
                <a:off x="8091873" y="2921916"/>
                <a:ext cx="1031631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Arduino Uno</a:t>
                </a:r>
              </a:p>
              <a:p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51FAC1-5942-0E44-B8BB-FD7CC2AC3D2C}"/>
                  </a:ext>
                </a:extLst>
              </p:cNvPr>
              <p:cNvSpPr txBox="1"/>
              <p:nvPr/>
            </p:nvSpPr>
            <p:spPr>
              <a:xfrm>
                <a:off x="7488135" y="2891138"/>
                <a:ext cx="445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RX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512EC4-D96D-7149-96F8-0E1B0A8A1A5E}"/>
                  </a:ext>
                </a:extLst>
              </p:cNvPr>
              <p:cNvSpPr txBox="1"/>
              <p:nvPr/>
            </p:nvSpPr>
            <p:spPr>
              <a:xfrm>
                <a:off x="7492539" y="3229693"/>
                <a:ext cx="445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TX</a:t>
                </a:r>
              </a:p>
            </p:txBody>
          </p:sp>
          <p:sp>
            <p:nvSpPr>
              <p:cNvPr id="22" name="Right Arrow 21">
                <a:extLst>
                  <a:ext uri="{FF2B5EF4-FFF2-40B4-BE49-F238E27FC236}">
                    <a16:creationId xmlns:a16="http://schemas.microsoft.com/office/drawing/2014/main" id="{15A7305F-CDE1-7241-97E8-B41038093B42}"/>
                  </a:ext>
                </a:extLst>
              </p:cNvPr>
              <p:cNvSpPr/>
              <p:nvPr/>
            </p:nvSpPr>
            <p:spPr>
              <a:xfrm>
                <a:off x="7246352" y="2983471"/>
                <a:ext cx="229321" cy="18466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ight Arrow 22">
                <a:extLst>
                  <a:ext uri="{FF2B5EF4-FFF2-40B4-BE49-F238E27FC236}">
                    <a16:creationId xmlns:a16="http://schemas.microsoft.com/office/drawing/2014/main" id="{5DE42098-A86F-8343-9950-DA414E498B93}"/>
                  </a:ext>
                </a:extLst>
              </p:cNvPr>
              <p:cNvSpPr/>
              <p:nvPr/>
            </p:nvSpPr>
            <p:spPr>
              <a:xfrm>
                <a:off x="7254785" y="3276649"/>
                <a:ext cx="229321" cy="18466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93609AC8-0F91-DF4E-81E6-B3CC376E748F}"/>
                </a:ext>
              </a:extLst>
            </p:cNvPr>
            <p:cNvSpPr txBox="1">
              <a:spLocks/>
            </p:cNvSpPr>
            <p:nvPr/>
          </p:nvSpPr>
          <p:spPr>
            <a:xfrm>
              <a:off x="10276711" y="2853653"/>
              <a:ext cx="1371602" cy="1137193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MM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FA53BD-F02D-154F-988C-37778D1315F9}"/>
                </a:ext>
              </a:extLst>
            </p:cNvPr>
            <p:cNvSpPr txBox="1"/>
            <p:nvPr/>
          </p:nvSpPr>
          <p:spPr>
            <a:xfrm>
              <a:off x="10276711" y="3101105"/>
              <a:ext cx="13716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L298N Red Board</a:t>
              </a:r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18B5B0E5-F78A-554B-BCE6-D81121AD4DA0}"/>
              </a:ext>
            </a:extLst>
          </p:cNvPr>
          <p:cNvSpPr/>
          <p:nvPr/>
        </p:nvSpPr>
        <p:spPr>
          <a:xfrm>
            <a:off x="9842293" y="3140779"/>
            <a:ext cx="320895" cy="232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6B90F526-0CBC-CD47-AA24-D33E6C1FA67F}"/>
              </a:ext>
            </a:extLst>
          </p:cNvPr>
          <p:cNvSpPr/>
          <p:nvPr/>
        </p:nvSpPr>
        <p:spPr>
          <a:xfrm>
            <a:off x="5509288" y="2262582"/>
            <a:ext cx="6478219" cy="2046255"/>
          </a:xfrm>
          <a:prstGeom prst="fram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F75669-2EF1-9845-B8DC-6062C1BA6C9A}"/>
              </a:ext>
            </a:extLst>
          </p:cNvPr>
          <p:cNvSpPr txBox="1"/>
          <p:nvPr/>
        </p:nvSpPr>
        <p:spPr>
          <a:xfrm>
            <a:off x="8540725" y="1742111"/>
            <a:ext cx="136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CAR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9DF846-3E38-5D4F-97C0-AB14843B981F}"/>
              </a:ext>
            </a:extLst>
          </p:cNvPr>
          <p:cNvSpPr txBox="1"/>
          <p:nvPr/>
        </p:nvSpPr>
        <p:spPr>
          <a:xfrm>
            <a:off x="2538049" y="1742111"/>
            <a:ext cx="136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H7</a:t>
            </a:r>
          </a:p>
        </p:txBody>
      </p:sp>
    </p:spTree>
    <p:extLst>
      <p:ext uri="{BB962C8B-B14F-4D97-AF65-F5344CB8AC3E}">
        <p14:creationId xmlns:p14="http://schemas.microsoft.com/office/powerpoint/2010/main" val="3859458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67099-F30A-0D47-BB86-61EE061C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6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00511D40-54E6-D447-8403-349E5E078AAB}"/>
              </a:ext>
            </a:extLst>
          </p:cNvPr>
          <p:cNvSpPr/>
          <p:nvPr/>
        </p:nvSpPr>
        <p:spPr>
          <a:xfrm>
            <a:off x="225555" y="2235979"/>
            <a:ext cx="1348153" cy="11371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73854B-0968-8B47-8E61-489BFFE29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740" y="2090787"/>
            <a:ext cx="1371602" cy="11371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FD1B9A-0653-A446-AE6F-57B6D61C6D88}"/>
              </a:ext>
            </a:extLst>
          </p:cNvPr>
          <p:cNvSpPr txBox="1"/>
          <p:nvPr/>
        </p:nvSpPr>
        <p:spPr>
          <a:xfrm>
            <a:off x="500434" y="2416351"/>
            <a:ext cx="10316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4s Input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84849A-28B1-5341-917F-C30D96170618}"/>
              </a:ext>
            </a:extLst>
          </p:cNvPr>
          <p:cNvSpPr txBox="1"/>
          <p:nvPr/>
        </p:nvSpPr>
        <p:spPr>
          <a:xfrm>
            <a:off x="4249565" y="2301858"/>
            <a:ext cx="1371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87 Frames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8C2FB08-7AE1-804C-82CE-06B50C1F5CAB}"/>
              </a:ext>
            </a:extLst>
          </p:cNvPr>
          <p:cNvSpPr/>
          <p:nvPr/>
        </p:nvSpPr>
        <p:spPr>
          <a:xfrm>
            <a:off x="1692283" y="2645138"/>
            <a:ext cx="229321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47CB261-C28D-B84C-8BD8-0079A89CF4F9}"/>
              </a:ext>
            </a:extLst>
          </p:cNvPr>
          <p:cNvSpPr/>
          <p:nvPr/>
        </p:nvSpPr>
        <p:spPr>
          <a:xfrm>
            <a:off x="4665062" y="2694186"/>
            <a:ext cx="229321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6867B21-14A7-B74E-A531-300872778ED9}"/>
              </a:ext>
            </a:extLst>
          </p:cNvPr>
          <p:cNvGrpSpPr/>
          <p:nvPr/>
        </p:nvGrpSpPr>
        <p:grpSpPr>
          <a:xfrm>
            <a:off x="5383807" y="3495400"/>
            <a:ext cx="5715334" cy="1186171"/>
            <a:chOff x="5932979" y="2853653"/>
            <a:chExt cx="5715334" cy="118617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CAEFFC0-FAD2-DC4C-9EE7-9AAE89995E8E}"/>
                </a:ext>
              </a:extLst>
            </p:cNvPr>
            <p:cNvGrpSpPr/>
            <p:nvPr/>
          </p:nvGrpSpPr>
          <p:grpSpPr>
            <a:xfrm>
              <a:off x="5932979" y="2853653"/>
              <a:ext cx="3886924" cy="1186171"/>
              <a:chOff x="5419010" y="2720630"/>
              <a:chExt cx="3886924" cy="1186171"/>
            </a:xfrm>
          </p:grpSpPr>
          <p:sp>
            <p:nvSpPr>
              <p:cNvPr id="18" name="Frame 17">
                <a:extLst>
                  <a:ext uri="{FF2B5EF4-FFF2-40B4-BE49-F238E27FC236}">
                    <a16:creationId xmlns:a16="http://schemas.microsoft.com/office/drawing/2014/main" id="{F245D0CD-69CD-9647-AF32-D066B41DFEA4}"/>
                  </a:ext>
                </a:extLst>
              </p:cNvPr>
              <p:cNvSpPr/>
              <p:nvPr/>
            </p:nvSpPr>
            <p:spPr>
              <a:xfrm>
                <a:off x="7957781" y="2720630"/>
                <a:ext cx="1348153" cy="1137193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CBF68B99-343A-4545-BA96-08321A5A02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9010" y="2720630"/>
                <a:ext cx="1371602" cy="1137193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MM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0FAF66-9B43-D646-A266-7AE1A4684B01}"/>
                  </a:ext>
                </a:extLst>
              </p:cNvPr>
              <p:cNvSpPr txBox="1"/>
              <p:nvPr/>
            </p:nvSpPr>
            <p:spPr>
              <a:xfrm>
                <a:off x="5517188" y="2952196"/>
                <a:ext cx="117524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“Slave” Bluetooth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7E0215-BC80-4A47-A1ED-AE447D7B7F87}"/>
                  </a:ext>
                </a:extLst>
              </p:cNvPr>
              <p:cNvSpPr txBox="1"/>
              <p:nvPr/>
            </p:nvSpPr>
            <p:spPr>
              <a:xfrm>
                <a:off x="6790612" y="2924900"/>
                <a:ext cx="445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TX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1B8053-1FBE-C94F-B0CD-4EBCA42C7E46}"/>
                  </a:ext>
                </a:extLst>
              </p:cNvPr>
              <p:cNvSpPr txBox="1"/>
              <p:nvPr/>
            </p:nvSpPr>
            <p:spPr>
              <a:xfrm>
                <a:off x="6800876" y="3206695"/>
                <a:ext cx="445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RX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08ECCE-414E-014E-AF90-BD0EA8E1DD96}"/>
                  </a:ext>
                </a:extLst>
              </p:cNvPr>
              <p:cNvSpPr txBox="1"/>
              <p:nvPr/>
            </p:nvSpPr>
            <p:spPr>
              <a:xfrm>
                <a:off x="8091873" y="2921916"/>
                <a:ext cx="1031631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Arduino Uno</a:t>
                </a:r>
              </a:p>
              <a:p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51FAC1-5942-0E44-B8BB-FD7CC2AC3D2C}"/>
                  </a:ext>
                </a:extLst>
              </p:cNvPr>
              <p:cNvSpPr txBox="1"/>
              <p:nvPr/>
            </p:nvSpPr>
            <p:spPr>
              <a:xfrm>
                <a:off x="7488135" y="2891138"/>
                <a:ext cx="445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RX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512EC4-D96D-7149-96F8-0E1B0A8A1A5E}"/>
                  </a:ext>
                </a:extLst>
              </p:cNvPr>
              <p:cNvSpPr txBox="1"/>
              <p:nvPr/>
            </p:nvSpPr>
            <p:spPr>
              <a:xfrm>
                <a:off x="7492539" y="3229693"/>
                <a:ext cx="445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TX</a:t>
                </a:r>
              </a:p>
            </p:txBody>
          </p:sp>
          <p:sp>
            <p:nvSpPr>
              <p:cNvPr id="22" name="Right Arrow 21">
                <a:extLst>
                  <a:ext uri="{FF2B5EF4-FFF2-40B4-BE49-F238E27FC236}">
                    <a16:creationId xmlns:a16="http://schemas.microsoft.com/office/drawing/2014/main" id="{15A7305F-CDE1-7241-97E8-B41038093B42}"/>
                  </a:ext>
                </a:extLst>
              </p:cNvPr>
              <p:cNvSpPr/>
              <p:nvPr/>
            </p:nvSpPr>
            <p:spPr>
              <a:xfrm>
                <a:off x="7246352" y="2983471"/>
                <a:ext cx="229321" cy="18466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ight Arrow 22">
                <a:extLst>
                  <a:ext uri="{FF2B5EF4-FFF2-40B4-BE49-F238E27FC236}">
                    <a16:creationId xmlns:a16="http://schemas.microsoft.com/office/drawing/2014/main" id="{5DE42098-A86F-8343-9950-DA414E498B93}"/>
                  </a:ext>
                </a:extLst>
              </p:cNvPr>
              <p:cNvSpPr/>
              <p:nvPr/>
            </p:nvSpPr>
            <p:spPr>
              <a:xfrm>
                <a:off x="7254785" y="3276649"/>
                <a:ext cx="229321" cy="18466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93609AC8-0F91-DF4E-81E6-B3CC376E748F}"/>
                </a:ext>
              </a:extLst>
            </p:cNvPr>
            <p:cNvSpPr txBox="1">
              <a:spLocks/>
            </p:cNvSpPr>
            <p:nvPr/>
          </p:nvSpPr>
          <p:spPr>
            <a:xfrm>
              <a:off x="10276711" y="2853653"/>
              <a:ext cx="1371602" cy="1137193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MM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FA53BD-F02D-154F-988C-37778D1315F9}"/>
                </a:ext>
              </a:extLst>
            </p:cNvPr>
            <p:cNvSpPr txBox="1"/>
            <p:nvPr/>
          </p:nvSpPr>
          <p:spPr>
            <a:xfrm>
              <a:off x="10276711" y="3101105"/>
              <a:ext cx="13716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L298N Red Board</a:t>
              </a:r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18B5B0E5-F78A-554B-BCE6-D81121AD4DA0}"/>
              </a:ext>
            </a:extLst>
          </p:cNvPr>
          <p:cNvSpPr/>
          <p:nvPr/>
        </p:nvSpPr>
        <p:spPr>
          <a:xfrm>
            <a:off x="9842293" y="3140779"/>
            <a:ext cx="320895" cy="232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F75669-2EF1-9845-B8DC-6062C1BA6C9A}"/>
              </a:ext>
            </a:extLst>
          </p:cNvPr>
          <p:cNvSpPr txBox="1"/>
          <p:nvPr/>
        </p:nvSpPr>
        <p:spPr>
          <a:xfrm>
            <a:off x="3483038" y="5672086"/>
            <a:ext cx="136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CAR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9DF846-3E38-5D4F-97C0-AB14843B981F}"/>
              </a:ext>
            </a:extLst>
          </p:cNvPr>
          <p:cNvSpPr txBox="1"/>
          <p:nvPr/>
        </p:nvSpPr>
        <p:spPr>
          <a:xfrm>
            <a:off x="2538049" y="1742111"/>
            <a:ext cx="136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H7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6644629B-A67D-1D43-A143-87DC4C7E47F4}"/>
              </a:ext>
            </a:extLst>
          </p:cNvPr>
          <p:cNvSpPr txBox="1">
            <a:spLocks/>
          </p:cNvSpPr>
          <p:nvPr/>
        </p:nvSpPr>
        <p:spPr>
          <a:xfrm>
            <a:off x="3153232" y="2217922"/>
            <a:ext cx="1371602" cy="11371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E187DF-1D2E-5143-B036-01D91DDB9B88}"/>
              </a:ext>
            </a:extLst>
          </p:cNvPr>
          <p:cNvSpPr txBox="1"/>
          <p:nvPr/>
        </p:nvSpPr>
        <p:spPr>
          <a:xfrm>
            <a:off x="3196773" y="2389076"/>
            <a:ext cx="137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Multiply by Hamming Window</a:t>
            </a: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0D5241EB-06AD-684F-94F9-D3576887276F}"/>
              </a:ext>
            </a:extLst>
          </p:cNvPr>
          <p:cNvSpPr/>
          <p:nvPr/>
        </p:nvSpPr>
        <p:spPr>
          <a:xfrm>
            <a:off x="5435492" y="1611088"/>
            <a:ext cx="3780633" cy="2008329"/>
          </a:xfrm>
          <a:prstGeom prst="fram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002814-0B88-7E4A-AB51-ABC1FFCCDFE7}"/>
              </a:ext>
            </a:extLst>
          </p:cNvPr>
          <p:cNvSpPr txBox="1"/>
          <p:nvPr/>
        </p:nvSpPr>
        <p:spPr>
          <a:xfrm>
            <a:off x="6071759" y="2370183"/>
            <a:ext cx="1371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FFT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365339D-F2FD-1F4B-AB08-382F7769973A}"/>
              </a:ext>
            </a:extLst>
          </p:cNvPr>
          <p:cNvSpPr txBox="1">
            <a:spLocks/>
          </p:cNvSpPr>
          <p:nvPr/>
        </p:nvSpPr>
        <p:spPr>
          <a:xfrm>
            <a:off x="7391598" y="2066642"/>
            <a:ext cx="1371602" cy="11371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EEEF52-FB06-0C47-AADB-8DB663D65F5B}"/>
              </a:ext>
            </a:extLst>
          </p:cNvPr>
          <p:cNvSpPr txBox="1"/>
          <p:nvPr/>
        </p:nvSpPr>
        <p:spPr>
          <a:xfrm>
            <a:off x="7487488" y="2383528"/>
            <a:ext cx="1371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|FFT|</a:t>
            </a:r>
            <a:r>
              <a:rPr lang="en-US" sz="2800" baseline="30000" dirty="0"/>
              <a:t>2</a:t>
            </a:r>
            <a:endParaRPr lang="en-US" sz="2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0E7424-AAD6-9A48-ADBF-DEA07DF96287}"/>
              </a:ext>
            </a:extLst>
          </p:cNvPr>
          <p:cNvSpPr txBox="1"/>
          <p:nvPr/>
        </p:nvSpPr>
        <p:spPr>
          <a:xfrm>
            <a:off x="1870656" y="2478918"/>
            <a:ext cx="1371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Word Detector</a:t>
            </a: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BDFE9D06-BCCF-1343-A627-507F9AE41D97}"/>
              </a:ext>
            </a:extLst>
          </p:cNvPr>
          <p:cNvSpPr/>
          <p:nvPr/>
        </p:nvSpPr>
        <p:spPr>
          <a:xfrm>
            <a:off x="1681087" y="2235977"/>
            <a:ext cx="1348153" cy="11371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904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67099-F30A-0D47-BB86-61EE061C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6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00511D40-54E6-D447-8403-349E5E078AAB}"/>
              </a:ext>
            </a:extLst>
          </p:cNvPr>
          <p:cNvSpPr/>
          <p:nvPr/>
        </p:nvSpPr>
        <p:spPr>
          <a:xfrm>
            <a:off x="8780986" y="2448970"/>
            <a:ext cx="1348153" cy="11371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73854B-0968-8B47-8E61-489BFFE29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5580" y="2466393"/>
            <a:ext cx="1371602" cy="11371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FD1B9A-0653-A446-AE6F-57B6D61C6D88}"/>
              </a:ext>
            </a:extLst>
          </p:cNvPr>
          <p:cNvSpPr txBox="1"/>
          <p:nvPr/>
        </p:nvSpPr>
        <p:spPr>
          <a:xfrm>
            <a:off x="-16994" y="2531251"/>
            <a:ext cx="13481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87 Frames</a:t>
            </a:r>
          </a:p>
          <a:p>
            <a:endParaRPr lang="en-U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8C2FB08-7AE1-804C-82CE-06B50C1F5CAB}"/>
              </a:ext>
            </a:extLst>
          </p:cNvPr>
          <p:cNvSpPr/>
          <p:nvPr/>
        </p:nvSpPr>
        <p:spPr>
          <a:xfrm>
            <a:off x="1206548" y="2757163"/>
            <a:ext cx="444948" cy="27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9DF846-3E38-5D4F-97C0-AB14843B981F}"/>
              </a:ext>
            </a:extLst>
          </p:cNvPr>
          <p:cNvSpPr txBox="1"/>
          <p:nvPr/>
        </p:nvSpPr>
        <p:spPr>
          <a:xfrm>
            <a:off x="5543049" y="1222433"/>
            <a:ext cx="136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MFCC</a:t>
            </a: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0D5241EB-06AD-684F-94F9-D3576887276F}"/>
              </a:ext>
            </a:extLst>
          </p:cNvPr>
          <p:cNvSpPr/>
          <p:nvPr/>
        </p:nvSpPr>
        <p:spPr>
          <a:xfrm>
            <a:off x="1755168" y="1782729"/>
            <a:ext cx="8840927" cy="2417795"/>
          </a:xfrm>
          <a:prstGeom prst="fram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002814-0B88-7E4A-AB51-ABC1FFCCDFE7}"/>
              </a:ext>
            </a:extLst>
          </p:cNvPr>
          <p:cNvSpPr txBox="1"/>
          <p:nvPr/>
        </p:nvSpPr>
        <p:spPr>
          <a:xfrm>
            <a:off x="2502429" y="2721478"/>
            <a:ext cx="1371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FFT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365339D-F2FD-1F4B-AB08-382F7769973A}"/>
              </a:ext>
            </a:extLst>
          </p:cNvPr>
          <p:cNvSpPr txBox="1">
            <a:spLocks/>
          </p:cNvSpPr>
          <p:nvPr/>
        </p:nvSpPr>
        <p:spPr>
          <a:xfrm>
            <a:off x="3827849" y="2452167"/>
            <a:ext cx="1371602" cy="11371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EEEF52-FB06-0C47-AADB-8DB663D65F5B}"/>
              </a:ext>
            </a:extLst>
          </p:cNvPr>
          <p:cNvSpPr txBox="1"/>
          <p:nvPr/>
        </p:nvSpPr>
        <p:spPr>
          <a:xfrm>
            <a:off x="3954938" y="2741394"/>
            <a:ext cx="1371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|FFT|</a:t>
            </a:r>
            <a:r>
              <a:rPr lang="en-US" sz="2800" b="1" baseline="30000" dirty="0"/>
              <a:t>2</a:t>
            </a:r>
            <a:endParaRPr lang="en-US" sz="2800" b="1" dirty="0"/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BDFE9D06-BCCF-1343-A627-507F9AE41D97}"/>
              </a:ext>
            </a:extLst>
          </p:cNvPr>
          <p:cNvSpPr/>
          <p:nvPr/>
        </p:nvSpPr>
        <p:spPr>
          <a:xfrm>
            <a:off x="5802672" y="2436483"/>
            <a:ext cx="1628208" cy="113304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9C75A37F-E000-8843-8B65-446CDE3CB0EA}"/>
              </a:ext>
            </a:extLst>
          </p:cNvPr>
          <p:cNvSpPr/>
          <p:nvPr/>
        </p:nvSpPr>
        <p:spPr>
          <a:xfrm>
            <a:off x="3587636" y="2912305"/>
            <a:ext cx="229321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300A0E-00CC-4A4B-A788-7D0F13D93FBE}"/>
              </a:ext>
            </a:extLst>
          </p:cNvPr>
          <p:cNvSpPr txBox="1"/>
          <p:nvPr/>
        </p:nvSpPr>
        <p:spPr>
          <a:xfrm>
            <a:off x="5916080" y="2619493"/>
            <a:ext cx="137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Filter Bank + log (multiply &amp; accum)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DD4AD3-9102-BC4E-9D9B-70A409FB8E29}"/>
              </a:ext>
            </a:extLst>
          </p:cNvPr>
          <p:cNvSpPr txBox="1"/>
          <p:nvPr/>
        </p:nvSpPr>
        <p:spPr>
          <a:xfrm>
            <a:off x="8739102" y="2741394"/>
            <a:ext cx="13716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DCT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EF3B2B3-AB91-7F4B-ABF2-255D365E3A28}"/>
              </a:ext>
            </a:extLst>
          </p:cNvPr>
          <p:cNvSpPr txBox="1"/>
          <p:nvPr/>
        </p:nvSpPr>
        <p:spPr>
          <a:xfrm>
            <a:off x="11129561" y="2604856"/>
            <a:ext cx="137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13 x 87 </a:t>
            </a:r>
          </a:p>
          <a:p>
            <a:r>
              <a:rPr lang="en-US" sz="2400" b="1" dirty="0"/>
              <a:t>Matrix</a:t>
            </a: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EDD7114-9211-6240-ACA4-33749CCEFC3C}"/>
              </a:ext>
            </a:extLst>
          </p:cNvPr>
          <p:cNvSpPr/>
          <p:nvPr/>
        </p:nvSpPr>
        <p:spPr>
          <a:xfrm>
            <a:off x="10665790" y="2858736"/>
            <a:ext cx="444948" cy="27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055D06C-5A6C-074B-9100-CB9CBD356D92}"/>
              </a:ext>
            </a:extLst>
          </p:cNvPr>
          <p:cNvSpPr txBox="1"/>
          <p:nvPr/>
        </p:nvSpPr>
        <p:spPr>
          <a:xfrm>
            <a:off x="4850396" y="2504211"/>
            <a:ext cx="1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PSD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B22F12-B3F2-894A-A662-DBE3F13E59A0}"/>
              </a:ext>
            </a:extLst>
          </p:cNvPr>
          <p:cNvSpPr txBox="1"/>
          <p:nvPr/>
        </p:nvSpPr>
        <p:spPr>
          <a:xfrm>
            <a:off x="7348533" y="2359732"/>
            <a:ext cx="15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26-Element Energy Vector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A418515A-5130-374C-A769-6EFA5F9C9308}"/>
              </a:ext>
            </a:extLst>
          </p:cNvPr>
          <p:cNvSpPr/>
          <p:nvPr/>
        </p:nvSpPr>
        <p:spPr>
          <a:xfrm>
            <a:off x="5366349" y="2855638"/>
            <a:ext cx="363318" cy="229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2E103756-8253-B545-823E-AE754E852565}"/>
              </a:ext>
            </a:extLst>
          </p:cNvPr>
          <p:cNvSpPr/>
          <p:nvPr/>
        </p:nvSpPr>
        <p:spPr>
          <a:xfrm>
            <a:off x="7786591" y="2912305"/>
            <a:ext cx="692571" cy="2816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2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67099-F30A-0D47-BB86-61EE061C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6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00511D40-54E6-D447-8403-349E5E078AAB}"/>
              </a:ext>
            </a:extLst>
          </p:cNvPr>
          <p:cNvSpPr/>
          <p:nvPr/>
        </p:nvSpPr>
        <p:spPr>
          <a:xfrm>
            <a:off x="8929417" y="2432217"/>
            <a:ext cx="1348153" cy="1137193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73854B-0968-8B47-8E61-489BFFE29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415" y="2421904"/>
            <a:ext cx="1513242" cy="1154616"/>
          </a:xfrm>
          <a:prstGeom prst="fram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MM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8C2FB08-7AE1-804C-82CE-06B50C1F5CAB}"/>
              </a:ext>
            </a:extLst>
          </p:cNvPr>
          <p:cNvSpPr/>
          <p:nvPr/>
        </p:nvSpPr>
        <p:spPr>
          <a:xfrm>
            <a:off x="1089252" y="2769635"/>
            <a:ext cx="324164" cy="339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9DF846-3E38-5D4F-97C0-AB14843B981F}"/>
              </a:ext>
            </a:extLst>
          </p:cNvPr>
          <p:cNvSpPr txBox="1"/>
          <p:nvPr/>
        </p:nvSpPr>
        <p:spPr>
          <a:xfrm>
            <a:off x="5543049" y="1222433"/>
            <a:ext cx="136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CNN</a:t>
            </a: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0D5241EB-06AD-684F-94F9-D3576887276F}"/>
              </a:ext>
            </a:extLst>
          </p:cNvPr>
          <p:cNvSpPr/>
          <p:nvPr/>
        </p:nvSpPr>
        <p:spPr>
          <a:xfrm>
            <a:off x="1511274" y="1782729"/>
            <a:ext cx="9154516" cy="2417795"/>
          </a:xfrm>
          <a:prstGeom prst="fram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002814-0B88-7E4A-AB51-ABC1FFCCDFE7}"/>
              </a:ext>
            </a:extLst>
          </p:cNvPr>
          <p:cNvSpPr txBox="1"/>
          <p:nvPr/>
        </p:nvSpPr>
        <p:spPr>
          <a:xfrm>
            <a:off x="1976061" y="2670952"/>
            <a:ext cx="1371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Convolutional (16 Filters)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C365339D-F2FD-1F4B-AB08-382F7769973A}"/>
              </a:ext>
            </a:extLst>
          </p:cNvPr>
          <p:cNvSpPr txBox="1">
            <a:spLocks/>
          </p:cNvSpPr>
          <p:nvPr/>
        </p:nvSpPr>
        <p:spPr>
          <a:xfrm>
            <a:off x="3737388" y="2401845"/>
            <a:ext cx="1371602" cy="11371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MM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9C75A37F-E000-8843-8B65-446CDE3CB0EA}"/>
              </a:ext>
            </a:extLst>
          </p:cNvPr>
          <p:cNvSpPr/>
          <p:nvPr/>
        </p:nvSpPr>
        <p:spPr>
          <a:xfrm>
            <a:off x="3501213" y="2830173"/>
            <a:ext cx="229321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DD4AD3-9102-BC4E-9D9B-70A409FB8E29}"/>
              </a:ext>
            </a:extLst>
          </p:cNvPr>
          <p:cNvSpPr txBox="1"/>
          <p:nvPr/>
        </p:nvSpPr>
        <p:spPr>
          <a:xfrm>
            <a:off x="8929417" y="2670951"/>
            <a:ext cx="1371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Flatten + Dense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EF3B2B3-AB91-7F4B-ABF2-255D365E3A28}"/>
              </a:ext>
            </a:extLst>
          </p:cNvPr>
          <p:cNvSpPr txBox="1"/>
          <p:nvPr/>
        </p:nvSpPr>
        <p:spPr>
          <a:xfrm>
            <a:off x="10887074" y="2463658"/>
            <a:ext cx="137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Detected</a:t>
            </a:r>
          </a:p>
          <a:p>
            <a:pPr algn="ctr"/>
            <a:r>
              <a:rPr lang="en-US" sz="2400" b="1" dirty="0"/>
              <a:t>Word</a:t>
            </a: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EDD7114-9211-6240-ACA4-33749CCEFC3C}"/>
              </a:ext>
            </a:extLst>
          </p:cNvPr>
          <p:cNvSpPr/>
          <p:nvPr/>
        </p:nvSpPr>
        <p:spPr>
          <a:xfrm>
            <a:off x="10763648" y="2830173"/>
            <a:ext cx="296477" cy="2663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F5F800-42F8-4847-83FA-F52F89CCB404}"/>
              </a:ext>
            </a:extLst>
          </p:cNvPr>
          <p:cNvSpPr txBox="1"/>
          <p:nvPr/>
        </p:nvSpPr>
        <p:spPr>
          <a:xfrm>
            <a:off x="-3337" y="2554944"/>
            <a:ext cx="137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13 x 87 </a:t>
            </a:r>
          </a:p>
          <a:p>
            <a:r>
              <a:rPr lang="en-US" sz="2400" b="1" dirty="0"/>
              <a:t>Matrix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5B35AA-904A-0248-BF2C-F5826067E945}"/>
              </a:ext>
            </a:extLst>
          </p:cNvPr>
          <p:cNvSpPr txBox="1"/>
          <p:nvPr/>
        </p:nvSpPr>
        <p:spPr>
          <a:xfrm>
            <a:off x="3744243" y="2689634"/>
            <a:ext cx="1371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Max Pooling (2, 2) 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6B576887-08F3-C441-B21B-C1C3FC5AEC71}"/>
              </a:ext>
            </a:extLst>
          </p:cNvPr>
          <p:cNvSpPr txBox="1">
            <a:spLocks/>
          </p:cNvSpPr>
          <p:nvPr/>
        </p:nvSpPr>
        <p:spPr>
          <a:xfrm>
            <a:off x="5390060" y="2404714"/>
            <a:ext cx="1513242" cy="1154616"/>
          </a:xfrm>
          <a:prstGeom prst="fram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22B88E-0D7D-CA4A-ACD8-0F855F1E5B68}"/>
              </a:ext>
            </a:extLst>
          </p:cNvPr>
          <p:cNvSpPr txBox="1"/>
          <p:nvPr/>
        </p:nvSpPr>
        <p:spPr>
          <a:xfrm>
            <a:off x="5471315" y="2670952"/>
            <a:ext cx="1371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Convolutional (32 Filters)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B68B4C1-95BF-3A44-9DAD-0FB844F9A324}"/>
              </a:ext>
            </a:extLst>
          </p:cNvPr>
          <p:cNvSpPr/>
          <p:nvPr/>
        </p:nvSpPr>
        <p:spPr>
          <a:xfrm>
            <a:off x="6969172" y="2814546"/>
            <a:ext cx="229321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663E96-B7D2-3544-B228-E0A79DAAB902}"/>
              </a:ext>
            </a:extLst>
          </p:cNvPr>
          <p:cNvSpPr txBox="1"/>
          <p:nvPr/>
        </p:nvSpPr>
        <p:spPr>
          <a:xfrm>
            <a:off x="7251790" y="2709880"/>
            <a:ext cx="1371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Max Pooling (2, 2) 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16BAE954-F4DB-3F46-A291-9DB4CBFA7EA8}"/>
              </a:ext>
            </a:extLst>
          </p:cNvPr>
          <p:cNvSpPr txBox="1">
            <a:spLocks/>
          </p:cNvSpPr>
          <p:nvPr/>
        </p:nvSpPr>
        <p:spPr>
          <a:xfrm>
            <a:off x="7251790" y="2422137"/>
            <a:ext cx="1371602" cy="11371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BE1A93EA-DAA3-3349-A778-273896B5EBB7}"/>
              </a:ext>
            </a:extLst>
          </p:cNvPr>
          <p:cNvSpPr/>
          <p:nvPr/>
        </p:nvSpPr>
        <p:spPr>
          <a:xfrm>
            <a:off x="8676696" y="2819603"/>
            <a:ext cx="229321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D17924CF-DB1C-9447-ADE4-9441DA5B5BFD}"/>
              </a:ext>
            </a:extLst>
          </p:cNvPr>
          <p:cNvSpPr/>
          <p:nvPr/>
        </p:nvSpPr>
        <p:spPr>
          <a:xfrm>
            <a:off x="5165936" y="2857595"/>
            <a:ext cx="229321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018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67099-F30A-0D47-BB86-61EE061C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6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FD1B9A-0653-A446-AE6F-57B6D61C6D88}"/>
              </a:ext>
            </a:extLst>
          </p:cNvPr>
          <p:cNvSpPr txBox="1"/>
          <p:nvPr/>
        </p:nvSpPr>
        <p:spPr>
          <a:xfrm>
            <a:off x="227919" y="3078156"/>
            <a:ext cx="1266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Second Input</a:t>
            </a:r>
          </a:p>
          <a:p>
            <a:endParaRPr lang="en-U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8C2FB08-7AE1-804C-82CE-06B50C1F5CAB}"/>
              </a:ext>
            </a:extLst>
          </p:cNvPr>
          <p:cNvSpPr/>
          <p:nvPr/>
        </p:nvSpPr>
        <p:spPr>
          <a:xfrm>
            <a:off x="1418154" y="3144311"/>
            <a:ext cx="316726" cy="284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0E7424-AAD6-9A48-ADBF-DEA07DF96287}"/>
              </a:ext>
            </a:extLst>
          </p:cNvPr>
          <p:cNvSpPr txBox="1"/>
          <p:nvPr/>
        </p:nvSpPr>
        <p:spPr>
          <a:xfrm>
            <a:off x="1815687" y="3037538"/>
            <a:ext cx="137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Word Detector</a:t>
            </a: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BDFE9D06-BCCF-1343-A627-507F9AE41D97}"/>
              </a:ext>
            </a:extLst>
          </p:cNvPr>
          <p:cNvSpPr/>
          <p:nvPr/>
        </p:nvSpPr>
        <p:spPr>
          <a:xfrm>
            <a:off x="1850514" y="2781019"/>
            <a:ext cx="1348153" cy="11371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D33E1BC8-A793-8B48-A502-FCAD1C3A4AE5}"/>
              </a:ext>
            </a:extLst>
          </p:cNvPr>
          <p:cNvSpPr/>
          <p:nvPr/>
        </p:nvSpPr>
        <p:spPr>
          <a:xfrm>
            <a:off x="3314301" y="2450930"/>
            <a:ext cx="335279" cy="82292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37F751-ECB1-7C4E-8E83-8DD4BC171196}"/>
              </a:ext>
            </a:extLst>
          </p:cNvPr>
          <p:cNvSpPr txBox="1"/>
          <p:nvPr/>
        </p:nvSpPr>
        <p:spPr>
          <a:xfrm>
            <a:off x="2512866" y="1804599"/>
            <a:ext cx="137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Word #1:</a:t>
            </a:r>
          </a:p>
          <a:p>
            <a:r>
              <a:rPr lang="en-US" b="1" dirty="0">
                <a:highlight>
                  <a:srgbClr val="FFFF00"/>
                </a:highlight>
              </a:rPr>
              <a:t>Command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A238A5CE-AE12-0440-B083-DE2B7A0D0DB7}"/>
              </a:ext>
            </a:extLst>
          </p:cNvPr>
          <p:cNvSpPr/>
          <p:nvPr/>
        </p:nvSpPr>
        <p:spPr>
          <a:xfrm>
            <a:off x="10567830" y="2421213"/>
            <a:ext cx="361498" cy="374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5A8B992-01C3-5C45-B8DB-CD1E72C0B19C}"/>
              </a:ext>
            </a:extLst>
          </p:cNvPr>
          <p:cNvSpPr txBox="1"/>
          <p:nvPr/>
        </p:nvSpPr>
        <p:spPr>
          <a:xfrm>
            <a:off x="10966760" y="2216060"/>
            <a:ext cx="137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Detected </a:t>
            </a:r>
            <a:r>
              <a:rPr lang="en-US" b="1" dirty="0">
                <a:highlight>
                  <a:srgbClr val="FFFF00"/>
                </a:highlight>
              </a:rPr>
              <a:t>Command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6B38D5-B3CF-B341-9E2F-06C3840EA030}"/>
              </a:ext>
            </a:extLst>
          </p:cNvPr>
          <p:cNvGrpSpPr/>
          <p:nvPr/>
        </p:nvGrpSpPr>
        <p:grpSpPr>
          <a:xfrm>
            <a:off x="3697244" y="1962208"/>
            <a:ext cx="6762204" cy="1215065"/>
            <a:chOff x="3697244" y="1962208"/>
            <a:chExt cx="6762204" cy="12150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84849A-28B1-5341-917F-C30D96170618}"/>
                </a:ext>
              </a:extLst>
            </p:cNvPr>
            <p:cNvSpPr txBox="1"/>
            <p:nvPr/>
          </p:nvSpPr>
          <p:spPr>
            <a:xfrm>
              <a:off x="4893720" y="1962208"/>
              <a:ext cx="1371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87</a:t>
              </a:r>
            </a:p>
            <a:p>
              <a:pPr algn="ctr"/>
              <a:r>
                <a:rPr lang="en-US" b="1" dirty="0"/>
                <a:t> Frames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147CB261-C28D-B84C-8BD8-0079A89CF4F9}"/>
                </a:ext>
              </a:extLst>
            </p:cNvPr>
            <p:cNvSpPr/>
            <p:nvPr/>
          </p:nvSpPr>
          <p:spPr>
            <a:xfrm>
              <a:off x="5292781" y="2559993"/>
              <a:ext cx="596882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ame 37">
              <a:extLst>
                <a:ext uri="{FF2B5EF4-FFF2-40B4-BE49-F238E27FC236}">
                  <a16:creationId xmlns:a16="http://schemas.microsoft.com/office/drawing/2014/main" id="{0D5241EB-06AD-684F-94F9-D3576887276F}"/>
                </a:ext>
              </a:extLst>
            </p:cNvPr>
            <p:cNvSpPr/>
            <p:nvPr/>
          </p:nvSpPr>
          <p:spPr>
            <a:xfrm>
              <a:off x="6135771" y="1988153"/>
              <a:ext cx="1989902" cy="1153509"/>
            </a:xfrm>
            <a:prstGeom prst="fram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002814-0B88-7E4A-AB51-ABC1FFCCDFE7}"/>
                </a:ext>
              </a:extLst>
            </p:cNvPr>
            <p:cNvSpPr txBox="1"/>
            <p:nvPr/>
          </p:nvSpPr>
          <p:spPr>
            <a:xfrm>
              <a:off x="6386490" y="2149186"/>
              <a:ext cx="193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13 MFCC’s per Frame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5883451-54FF-E74A-964D-F1ED9462AE41}"/>
                </a:ext>
              </a:extLst>
            </p:cNvPr>
            <p:cNvSpPr txBox="1"/>
            <p:nvPr/>
          </p:nvSpPr>
          <p:spPr>
            <a:xfrm>
              <a:off x="8199973" y="2023764"/>
              <a:ext cx="1371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13 x 87 </a:t>
              </a:r>
            </a:p>
            <a:p>
              <a:r>
                <a:rPr lang="en-US" b="1" dirty="0"/>
                <a:t>Matrix</a:t>
              </a:r>
            </a:p>
          </p:txBody>
        </p:sp>
        <p:sp>
          <p:nvSpPr>
            <p:cNvPr id="46" name="Content Placeholder 4">
              <a:extLst>
                <a:ext uri="{FF2B5EF4-FFF2-40B4-BE49-F238E27FC236}">
                  <a16:creationId xmlns:a16="http://schemas.microsoft.com/office/drawing/2014/main" id="{02FDB2AE-6361-FA49-B393-FE8367739FE2}"/>
                </a:ext>
              </a:extLst>
            </p:cNvPr>
            <p:cNvSpPr txBox="1">
              <a:spLocks/>
            </p:cNvSpPr>
            <p:nvPr/>
          </p:nvSpPr>
          <p:spPr>
            <a:xfrm>
              <a:off x="3697244" y="2023764"/>
              <a:ext cx="1371602" cy="1137193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MM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CA187A8-72ED-564D-AD79-A30F55F70968}"/>
                </a:ext>
              </a:extLst>
            </p:cNvPr>
            <p:cNvSpPr txBox="1"/>
            <p:nvPr/>
          </p:nvSpPr>
          <p:spPr>
            <a:xfrm>
              <a:off x="3875310" y="2261692"/>
              <a:ext cx="1371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Hamming Window</a:t>
              </a:r>
            </a:p>
          </p:txBody>
        </p:sp>
        <p:sp>
          <p:nvSpPr>
            <p:cNvPr id="49" name="Frame 48">
              <a:extLst>
                <a:ext uri="{FF2B5EF4-FFF2-40B4-BE49-F238E27FC236}">
                  <a16:creationId xmlns:a16="http://schemas.microsoft.com/office/drawing/2014/main" id="{D5695062-F642-2340-BBC6-A2D68765E758}"/>
                </a:ext>
              </a:extLst>
            </p:cNvPr>
            <p:cNvSpPr/>
            <p:nvPr/>
          </p:nvSpPr>
          <p:spPr>
            <a:xfrm>
              <a:off x="9092670" y="2023764"/>
              <a:ext cx="1366778" cy="1153509"/>
            </a:xfrm>
            <a:prstGeom prst="fram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895B6C1-59EF-0044-8B4B-06E3B0A2E8E2}"/>
                </a:ext>
              </a:extLst>
            </p:cNvPr>
            <p:cNvSpPr txBox="1"/>
            <p:nvPr/>
          </p:nvSpPr>
          <p:spPr>
            <a:xfrm>
              <a:off x="9377564" y="2329160"/>
              <a:ext cx="969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CNN</a:t>
              </a:r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6F06C57B-B2AB-144D-AF68-E4702853745D}"/>
                </a:ext>
              </a:extLst>
            </p:cNvPr>
            <p:cNvSpPr/>
            <p:nvPr/>
          </p:nvSpPr>
          <p:spPr>
            <a:xfrm>
              <a:off x="8343757" y="2613257"/>
              <a:ext cx="596882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D7A0858-3D2D-7646-A29B-4BA737AF9B2A}"/>
              </a:ext>
            </a:extLst>
          </p:cNvPr>
          <p:cNvGrpSpPr/>
          <p:nvPr/>
        </p:nvGrpSpPr>
        <p:grpSpPr>
          <a:xfrm>
            <a:off x="3697244" y="3904155"/>
            <a:ext cx="6785473" cy="1198749"/>
            <a:chOff x="3697244" y="1962208"/>
            <a:chExt cx="6785473" cy="119874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C113698-CE22-ED42-8B52-1056B0EDEC0A}"/>
                </a:ext>
              </a:extLst>
            </p:cNvPr>
            <p:cNvSpPr txBox="1"/>
            <p:nvPr/>
          </p:nvSpPr>
          <p:spPr>
            <a:xfrm>
              <a:off x="4893720" y="1962208"/>
              <a:ext cx="1371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87</a:t>
              </a:r>
            </a:p>
            <a:p>
              <a:pPr algn="ctr"/>
              <a:r>
                <a:rPr lang="en-US" b="1" dirty="0"/>
                <a:t> Frames</a:t>
              </a: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51A9C47E-D283-8648-ADB0-1C3B7DEE85E4}"/>
                </a:ext>
              </a:extLst>
            </p:cNvPr>
            <p:cNvSpPr/>
            <p:nvPr/>
          </p:nvSpPr>
          <p:spPr>
            <a:xfrm>
              <a:off x="5292781" y="2559993"/>
              <a:ext cx="596882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ame 58">
              <a:extLst>
                <a:ext uri="{FF2B5EF4-FFF2-40B4-BE49-F238E27FC236}">
                  <a16:creationId xmlns:a16="http://schemas.microsoft.com/office/drawing/2014/main" id="{9131C21B-27F0-5C42-B4FF-F968DD4E53B7}"/>
                </a:ext>
              </a:extLst>
            </p:cNvPr>
            <p:cNvSpPr/>
            <p:nvPr/>
          </p:nvSpPr>
          <p:spPr>
            <a:xfrm>
              <a:off x="6135771" y="1988153"/>
              <a:ext cx="1989902" cy="1153509"/>
            </a:xfrm>
            <a:prstGeom prst="fram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B502817-3638-F249-BB1B-1F948B512186}"/>
                </a:ext>
              </a:extLst>
            </p:cNvPr>
            <p:cNvSpPr txBox="1"/>
            <p:nvPr/>
          </p:nvSpPr>
          <p:spPr>
            <a:xfrm>
              <a:off x="6386490" y="2149186"/>
              <a:ext cx="19380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13 MFCC’s per Frame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AD4350-2CF9-5048-BD82-C414960D3C89}"/>
                </a:ext>
              </a:extLst>
            </p:cNvPr>
            <p:cNvSpPr txBox="1"/>
            <p:nvPr/>
          </p:nvSpPr>
          <p:spPr>
            <a:xfrm>
              <a:off x="8199973" y="2023764"/>
              <a:ext cx="1371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13 x 87 </a:t>
              </a:r>
            </a:p>
            <a:p>
              <a:r>
                <a:rPr lang="en-US" b="1" dirty="0"/>
                <a:t>Matrix</a:t>
              </a:r>
            </a:p>
          </p:txBody>
        </p:sp>
        <p:sp>
          <p:nvSpPr>
            <p:cNvPr id="62" name="Content Placeholder 4">
              <a:extLst>
                <a:ext uri="{FF2B5EF4-FFF2-40B4-BE49-F238E27FC236}">
                  <a16:creationId xmlns:a16="http://schemas.microsoft.com/office/drawing/2014/main" id="{646F385E-3239-854F-A70B-5B292E2C43B8}"/>
                </a:ext>
              </a:extLst>
            </p:cNvPr>
            <p:cNvSpPr txBox="1">
              <a:spLocks/>
            </p:cNvSpPr>
            <p:nvPr/>
          </p:nvSpPr>
          <p:spPr>
            <a:xfrm>
              <a:off x="3697244" y="2023764"/>
              <a:ext cx="1371602" cy="1137193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MM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4FBC5FC-DEB0-1943-B6CA-8B3B063DDA81}"/>
                </a:ext>
              </a:extLst>
            </p:cNvPr>
            <p:cNvSpPr txBox="1"/>
            <p:nvPr/>
          </p:nvSpPr>
          <p:spPr>
            <a:xfrm>
              <a:off x="3875310" y="2261692"/>
              <a:ext cx="1371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Hamming Window</a:t>
              </a:r>
            </a:p>
          </p:txBody>
        </p:sp>
        <p:sp>
          <p:nvSpPr>
            <p:cNvPr id="64" name="Frame 63">
              <a:extLst>
                <a:ext uri="{FF2B5EF4-FFF2-40B4-BE49-F238E27FC236}">
                  <a16:creationId xmlns:a16="http://schemas.microsoft.com/office/drawing/2014/main" id="{A69F7AB4-2B14-F641-831F-AC1E73F82B58}"/>
                </a:ext>
              </a:extLst>
            </p:cNvPr>
            <p:cNvSpPr/>
            <p:nvPr/>
          </p:nvSpPr>
          <p:spPr>
            <a:xfrm>
              <a:off x="9115939" y="2000410"/>
              <a:ext cx="1366778" cy="1153509"/>
            </a:xfrm>
            <a:prstGeom prst="fram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3A5FC87-49DF-7C40-819D-F807E4AE1E2C}"/>
                </a:ext>
              </a:extLst>
            </p:cNvPr>
            <p:cNvSpPr txBox="1"/>
            <p:nvPr/>
          </p:nvSpPr>
          <p:spPr>
            <a:xfrm>
              <a:off x="9409883" y="2309022"/>
              <a:ext cx="9690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CNN</a:t>
              </a:r>
            </a:p>
          </p:txBody>
        </p:sp>
        <p:sp>
          <p:nvSpPr>
            <p:cNvPr id="66" name="Right Arrow 65">
              <a:extLst>
                <a:ext uri="{FF2B5EF4-FFF2-40B4-BE49-F238E27FC236}">
                  <a16:creationId xmlns:a16="http://schemas.microsoft.com/office/drawing/2014/main" id="{7972CED4-9BB7-E147-9FBD-191DF09547D5}"/>
                </a:ext>
              </a:extLst>
            </p:cNvPr>
            <p:cNvSpPr/>
            <p:nvPr/>
          </p:nvSpPr>
          <p:spPr>
            <a:xfrm>
              <a:off x="8343757" y="2613257"/>
              <a:ext cx="596882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Right Arrow 66">
            <a:extLst>
              <a:ext uri="{FF2B5EF4-FFF2-40B4-BE49-F238E27FC236}">
                <a16:creationId xmlns:a16="http://schemas.microsoft.com/office/drawing/2014/main" id="{50853D3D-4840-F847-A2BE-91C1D2CCC30B}"/>
              </a:ext>
            </a:extLst>
          </p:cNvPr>
          <p:cNvSpPr/>
          <p:nvPr/>
        </p:nvSpPr>
        <p:spPr>
          <a:xfrm>
            <a:off x="10640444" y="4267288"/>
            <a:ext cx="361498" cy="374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075506D-B2F3-6C47-BCC9-10B379BF162F}"/>
              </a:ext>
            </a:extLst>
          </p:cNvPr>
          <p:cNvSpPr txBox="1"/>
          <p:nvPr/>
        </p:nvSpPr>
        <p:spPr>
          <a:xfrm>
            <a:off x="10875534" y="4020262"/>
            <a:ext cx="1371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Detected </a:t>
            </a:r>
            <a:r>
              <a:rPr lang="en-US" b="1" dirty="0">
                <a:highlight>
                  <a:srgbClr val="FFFF00"/>
                </a:highlight>
              </a:rPr>
              <a:t>Distance/ Angle</a:t>
            </a:r>
          </a:p>
        </p:txBody>
      </p:sp>
      <p:sp>
        <p:nvSpPr>
          <p:cNvPr id="69" name="Bent Arrow 68">
            <a:extLst>
              <a:ext uri="{FF2B5EF4-FFF2-40B4-BE49-F238E27FC236}">
                <a16:creationId xmlns:a16="http://schemas.microsoft.com/office/drawing/2014/main" id="{AB5C0905-FF86-F44B-B207-F658DDFE2F9F}"/>
              </a:ext>
            </a:extLst>
          </p:cNvPr>
          <p:cNvSpPr/>
          <p:nvPr/>
        </p:nvSpPr>
        <p:spPr>
          <a:xfrm flipV="1">
            <a:off x="3310343" y="3658063"/>
            <a:ext cx="281142" cy="82292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70F1A39-98BB-AA4C-BA20-B2905B0C7620}"/>
              </a:ext>
            </a:extLst>
          </p:cNvPr>
          <p:cNvSpPr txBox="1"/>
          <p:nvPr/>
        </p:nvSpPr>
        <p:spPr>
          <a:xfrm>
            <a:off x="2471806" y="4506791"/>
            <a:ext cx="1371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Word #2:</a:t>
            </a:r>
          </a:p>
          <a:p>
            <a:pPr algn="ctr"/>
            <a:r>
              <a:rPr lang="en-US" b="1" dirty="0">
                <a:highlight>
                  <a:srgbClr val="FFFF00"/>
                </a:highlight>
              </a:rPr>
              <a:t>Distance/</a:t>
            </a:r>
          </a:p>
          <a:p>
            <a:pPr algn="ctr"/>
            <a:r>
              <a:rPr lang="en-US" b="1" dirty="0">
                <a:highlight>
                  <a:srgbClr val="FFFF00"/>
                </a:highlight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2634989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55BC1D-3FC1-B345-9B3F-878680CB63D7}"/>
              </a:ext>
            </a:extLst>
          </p:cNvPr>
          <p:cNvGrpSpPr/>
          <p:nvPr/>
        </p:nvGrpSpPr>
        <p:grpSpPr>
          <a:xfrm>
            <a:off x="4612533" y="5360993"/>
            <a:ext cx="2930198" cy="820324"/>
            <a:chOff x="9166317" y="5005168"/>
            <a:chExt cx="2930198" cy="82032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57752D-4889-2842-BADC-AD401C797BCF}"/>
                </a:ext>
              </a:extLst>
            </p:cNvPr>
            <p:cNvSpPr txBox="1"/>
            <p:nvPr/>
          </p:nvSpPr>
          <p:spPr>
            <a:xfrm>
              <a:off x="9529452" y="5230664"/>
              <a:ext cx="2567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Receive with MRC</a:t>
              </a:r>
            </a:p>
          </p:txBody>
        </p:sp>
        <p:sp>
          <p:nvSpPr>
            <p:cNvPr id="40" name="Content Placeholder 4">
              <a:extLst>
                <a:ext uri="{FF2B5EF4-FFF2-40B4-BE49-F238E27FC236}">
                  <a16:creationId xmlns:a16="http://schemas.microsoft.com/office/drawing/2014/main" id="{85E7E6C9-E313-CE4F-99EF-40824EDE32D2}"/>
                </a:ext>
              </a:extLst>
            </p:cNvPr>
            <p:cNvSpPr txBox="1">
              <a:spLocks/>
            </p:cNvSpPr>
            <p:nvPr/>
          </p:nvSpPr>
          <p:spPr>
            <a:xfrm>
              <a:off x="9166317" y="5005168"/>
              <a:ext cx="2567063" cy="8203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6BC738-AD89-6042-AEFE-656B6420CAD3}"/>
              </a:ext>
            </a:extLst>
          </p:cNvPr>
          <p:cNvGrpSpPr/>
          <p:nvPr/>
        </p:nvGrpSpPr>
        <p:grpSpPr>
          <a:xfrm>
            <a:off x="3517096" y="4172639"/>
            <a:ext cx="4867573" cy="589878"/>
            <a:chOff x="6149039" y="3862491"/>
            <a:chExt cx="1713579" cy="50692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FD4BE8-DE12-9244-BF1C-0DAEC64B37F0}"/>
                </a:ext>
              </a:extLst>
            </p:cNvPr>
            <p:cNvSpPr txBox="1"/>
            <p:nvPr/>
          </p:nvSpPr>
          <p:spPr>
            <a:xfrm>
              <a:off x="6149039" y="3958031"/>
              <a:ext cx="1713579" cy="317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2x2 MIMO with Multiplexing</a:t>
              </a:r>
            </a:p>
          </p:txBody>
        </p:sp>
        <p:sp>
          <p:nvSpPr>
            <p:cNvPr id="36" name="Frame 35">
              <a:extLst>
                <a:ext uri="{FF2B5EF4-FFF2-40B4-BE49-F238E27FC236}">
                  <a16:creationId xmlns:a16="http://schemas.microsoft.com/office/drawing/2014/main" id="{0F007C7A-A6D2-8D41-9B85-411491A69DEE}"/>
                </a:ext>
              </a:extLst>
            </p:cNvPr>
            <p:cNvSpPr/>
            <p:nvPr/>
          </p:nvSpPr>
          <p:spPr>
            <a:xfrm>
              <a:off x="6308569" y="3862491"/>
              <a:ext cx="1366101" cy="506923"/>
            </a:xfrm>
            <a:prstGeom prst="fram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2CBD721-68E3-6046-A2BD-72BEFE3B612A}"/>
              </a:ext>
            </a:extLst>
          </p:cNvPr>
          <p:cNvGrpSpPr/>
          <p:nvPr/>
        </p:nvGrpSpPr>
        <p:grpSpPr>
          <a:xfrm>
            <a:off x="6093048" y="959582"/>
            <a:ext cx="3590249" cy="1005495"/>
            <a:chOff x="3190668" y="1757448"/>
            <a:chExt cx="1883869" cy="631058"/>
          </a:xfrm>
        </p:grpSpPr>
        <p:sp>
          <p:nvSpPr>
            <p:cNvPr id="58" name="Frame 57">
              <a:extLst>
                <a:ext uri="{FF2B5EF4-FFF2-40B4-BE49-F238E27FC236}">
                  <a16:creationId xmlns:a16="http://schemas.microsoft.com/office/drawing/2014/main" id="{4D2AA78A-ED72-ED4E-BE82-EDD707ACE30D}"/>
                </a:ext>
              </a:extLst>
            </p:cNvPr>
            <p:cNvSpPr/>
            <p:nvPr/>
          </p:nvSpPr>
          <p:spPr>
            <a:xfrm>
              <a:off x="3190668" y="1757448"/>
              <a:ext cx="1883869" cy="631058"/>
            </a:xfrm>
            <a:prstGeom prst="fram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D637E8-223A-D04F-9101-31FEE8C5E3E5}"/>
                </a:ext>
              </a:extLst>
            </p:cNvPr>
            <p:cNvSpPr txBox="1"/>
            <p:nvPr/>
          </p:nvSpPr>
          <p:spPr>
            <a:xfrm>
              <a:off x="3315780" y="1892036"/>
              <a:ext cx="1595489" cy="405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Tx/Rx MIMO Capability  </a:t>
              </a:r>
            </a:p>
            <a:p>
              <a:pPr algn="ctr"/>
              <a:r>
                <a:rPr lang="en-US" b="1" dirty="0"/>
                <a:t>(via any transmission mode)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759AA7A-39FC-B14B-8E78-A728A337E243}"/>
              </a:ext>
            </a:extLst>
          </p:cNvPr>
          <p:cNvGrpSpPr/>
          <p:nvPr/>
        </p:nvGrpSpPr>
        <p:grpSpPr>
          <a:xfrm>
            <a:off x="2440661" y="986656"/>
            <a:ext cx="2864504" cy="1014477"/>
            <a:chOff x="2596962" y="1761032"/>
            <a:chExt cx="2864504" cy="1014477"/>
          </a:xfrm>
        </p:grpSpPr>
        <p:sp>
          <p:nvSpPr>
            <p:cNvPr id="90" name="Frame 89">
              <a:extLst>
                <a:ext uri="{FF2B5EF4-FFF2-40B4-BE49-F238E27FC236}">
                  <a16:creationId xmlns:a16="http://schemas.microsoft.com/office/drawing/2014/main" id="{42726EA9-E368-E746-9AB8-16730108FC25}"/>
                </a:ext>
              </a:extLst>
            </p:cNvPr>
            <p:cNvSpPr/>
            <p:nvPr/>
          </p:nvSpPr>
          <p:spPr>
            <a:xfrm>
              <a:off x="2596962" y="1761032"/>
              <a:ext cx="2864504" cy="1014477"/>
            </a:xfrm>
            <a:prstGeom prst="fram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2ECFE67-D299-4F42-88DF-8A92C06595D8}"/>
                </a:ext>
              </a:extLst>
            </p:cNvPr>
            <p:cNvSpPr txBox="1"/>
            <p:nvPr/>
          </p:nvSpPr>
          <p:spPr>
            <a:xfrm>
              <a:off x="2746837" y="1953120"/>
              <a:ext cx="2564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Establish Basic Tx/RX Connection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297F0F-A68A-4A4A-A5AD-A02F229A4719}"/>
              </a:ext>
            </a:extLst>
          </p:cNvPr>
          <p:cNvGrpSpPr/>
          <p:nvPr/>
        </p:nvGrpSpPr>
        <p:grpSpPr>
          <a:xfrm>
            <a:off x="4081619" y="2807829"/>
            <a:ext cx="3590249" cy="819798"/>
            <a:chOff x="5558522" y="1421156"/>
            <a:chExt cx="3590249" cy="819798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CD0B563-80FD-6E47-B009-62FB4EBA87AB}"/>
                </a:ext>
              </a:extLst>
            </p:cNvPr>
            <p:cNvSpPr txBox="1"/>
            <p:nvPr/>
          </p:nvSpPr>
          <p:spPr>
            <a:xfrm>
              <a:off x="5558522" y="1616955"/>
              <a:ext cx="35902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dirty="0"/>
                <a:t>2x2 MIMO with </a:t>
              </a:r>
              <a:r>
                <a:rPr lang="en-US" b="1" dirty="0" err="1"/>
                <a:t>Alamouti</a:t>
              </a:r>
              <a:r>
                <a:rPr lang="en-US" b="1" dirty="0"/>
                <a:t> Coding </a:t>
              </a:r>
            </a:p>
          </p:txBody>
        </p:sp>
        <p:sp>
          <p:nvSpPr>
            <p:cNvPr id="94" name="Frame 93">
              <a:extLst>
                <a:ext uri="{FF2B5EF4-FFF2-40B4-BE49-F238E27FC236}">
                  <a16:creationId xmlns:a16="http://schemas.microsoft.com/office/drawing/2014/main" id="{DC2BBD93-D3CB-6543-B9A1-8B42139FBCE9}"/>
                </a:ext>
              </a:extLst>
            </p:cNvPr>
            <p:cNvSpPr/>
            <p:nvPr/>
          </p:nvSpPr>
          <p:spPr>
            <a:xfrm>
              <a:off x="5580097" y="1421156"/>
              <a:ext cx="3568673" cy="819798"/>
            </a:xfrm>
            <a:prstGeom prst="fram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6" name="Right Arrow 95">
            <a:extLst>
              <a:ext uri="{FF2B5EF4-FFF2-40B4-BE49-F238E27FC236}">
                <a16:creationId xmlns:a16="http://schemas.microsoft.com/office/drawing/2014/main" id="{247A0973-3DC5-FF49-A789-7FBA2B01E260}"/>
              </a:ext>
            </a:extLst>
          </p:cNvPr>
          <p:cNvSpPr/>
          <p:nvPr/>
        </p:nvSpPr>
        <p:spPr>
          <a:xfrm flipV="1">
            <a:off x="5305165" y="1356187"/>
            <a:ext cx="787886" cy="24847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D60AB0F6-B22D-7C4F-A1B4-156FF5472DA3}"/>
              </a:ext>
            </a:extLst>
          </p:cNvPr>
          <p:cNvSpPr/>
          <p:nvPr/>
        </p:nvSpPr>
        <p:spPr>
          <a:xfrm rot="5400000" flipV="1">
            <a:off x="5749756" y="2440116"/>
            <a:ext cx="402254" cy="3460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6946C6F7-CF63-5D46-B37F-12B2B4B1B8B2}"/>
              </a:ext>
            </a:extLst>
          </p:cNvPr>
          <p:cNvSpPr/>
          <p:nvPr/>
        </p:nvSpPr>
        <p:spPr>
          <a:xfrm rot="5400000" flipV="1">
            <a:off x="5662913" y="3750588"/>
            <a:ext cx="529689" cy="2997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FE3F395-1A46-D34B-8C22-123AB22F5E30}"/>
              </a:ext>
            </a:extLst>
          </p:cNvPr>
          <p:cNvSpPr/>
          <p:nvPr/>
        </p:nvSpPr>
        <p:spPr>
          <a:xfrm rot="5400000">
            <a:off x="5723490" y="190688"/>
            <a:ext cx="425231" cy="40173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ight Arrow 139">
            <a:extLst>
              <a:ext uri="{FF2B5EF4-FFF2-40B4-BE49-F238E27FC236}">
                <a16:creationId xmlns:a16="http://schemas.microsoft.com/office/drawing/2014/main" id="{2174B1B4-16CE-0A4E-AF78-1E7EBC8464F7}"/>
              </a:ext>
            </a:extLst>
          </p:cNvPr>
          <p:cNvSpPr/>
          <p:nvPr/>
        </p:nvSpPr>
        <p:spPr>
          <a:xfrm rot="5400000" flipV="1">
            <a:off x="5636993" y="4912004"/>
            <a:ext cx="589878" cy="30809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B4F5E8-44A0-BB47-BED0-92889D1BE438}"/>
              </a:ext>
            </a:extLst>
          </p:cNvPr>
          <p:cNvSpPr/>
          <p:nvPr/>
        </p:nvSpPr>
        <p:spPr>
          <a:xfrm>
            <a:off x="1843790" y="734518"/>
            <a:ext cx="8154649" cy="16774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314342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A220-35FC-DE43-A92E-BAB1B44F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601F4C96-5C54-E74B-BC07-D8F9C33FB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610" y="1825625"/>
            <a:ext cx="987477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84A443-C2CD-DD42-ACBB-7D3F3749F824}"/>
              </a:ext>
            </a:extLst>
          </p:cNvPr>
          <p:cNvSpPr txBox="1"/>
          <p:nvPr/>
        </p:nvSpPr>
        <p:spPr>
          <a:xfrm>
            <a:off x="9518240" y="3847406"/>
            <a:ext cx="417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RX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C5223-9971-5045-B330-1E3AF6BCE0C7}"/>
              </a:ext>
            </a:extLst>
          </p:cNvPr>
          <p:cNvSpPr txBox="1"/>
          <p:nvPr/>
        </p:nvSpPr>
        <p:spPr>
          <a:xfrm>
            <a:off x="9879174" y="3845917"/>
            <a:ext cx="417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TX</a:t>
            </a:r>
          </a:p>
        </p:txBody>
      </p:sp>
    </p:spTree>
    <p:extLst>
      <p:ext uri="{BB962C8B-B14F-4D97-AF65-F5344CB8AC3E}">
        <p14:creationId xmlns:p14="http://schemas.microsoft.com/office/powerpoint/2010/main" val="4282517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2208B4B3-D093-3D47-BCD8-7E69F90CA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79667">
            <a:off x="2905763" y="4024475"/>
            <a:ext cx="4958023" cy="280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1DBA5F-CA20-974F-A8F2-7CB2847A45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192" y="296371"/>
            <a:ext cx="2311613" cy="343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0C715F-BD78-3549-A549-9EE05481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963" y="296371"/>
            <a:ext cx="1507037" cy="343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DA6B21-FC58-A548-BF19-00AB8A70A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188" y="287090"/>
            <a:ext cx="2397125" cy="343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EE9631-D62F-B349-9578-55613324D675}"/>
              </a:ext>
            </a:extLst>
          </p:cNvPr>
          <p:cNvSpPr/>
          <p:nvPr/>
        </p:nvSpPr>
        <p:spPr>
          <a:xfrm>
            <a:off x="1830022" y="3811600"/>
            <a:ext cx="174360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Playfair Display"/>
              </a:rPr>
              <a:t>Microphone</a:t>
            </a:r>
            <a:endParaRPr lang="en-US" sz="2400" b="1" dirty="0">
              <a:solidFill>
                <a:srgbClr val="000000"/>
              </a:solidFill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EB63EB-6C57-7042-8134-02BFA46FA1EF}"/>
              </a:ext>
            </a:extLst>
          </p:cNvPr>
          <p:cNvSpPr/>
          <p:nvPr/>
        </p:nvSpPr>
        <p:spPr>
          <a:xfrm>
            <a:off x="4530892" y="3780822"/>
            <a:ext cx="214762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HC-05 Bluetooth Module (Master)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B3D8F-9297-844A-BC31-E6BF3E1F119D}"/>
              </a:ext>
            </a:extLst>
          </p:cNvPr>
          <p:cNvSpPr/>
          <p:nvPr/>
        </p:nvSpPr>
        <p:spPr>
          <a:xfrm>
            <a:off x="7609951" y="3760655"/>
            <a:ext cx="2147621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USB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70B4E-3F9A-9043-B630-755C1CD3C2EB}"/>
              </a:ext>
            </a:extLst>
          </p:cNvPr>
          <p:cNvSpPr/>
          <p:nvPr/>
        </p:nvSpPr>
        <p:spPr>
          <a:xfrm>
            <a:off x="4188908" y="6293656"/>
            <a:ext cx="254767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Playfair Display"/>
              </a:rPr>
              <a:t>H7 Nucleo Board</a:t>
            </a:r>
            <a:endParaRPr lang="en-US" sz="2400" b="1" dirty="0">
              <a:solidFill>
                <a:srgbClr val="000000"/>
              </a:solidFill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5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89FD-05E8-0A4C-BADE-C6346F90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F1A3CE3-5942-6441-B6E2-F6410B8B5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178" y="1825625"/>
            <a:ext cx="8249644" cy="435133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DFB35B-348A-AC4C-9E66-25ECF0EB7EC3}"/>
              </a:ext>
            </a:extLst>
          </p:cNvPr>
          <p:cNvSpPr/>
          <p:nvPr/>
        </p:nvSpPr>
        <p:spPr>
          <a:xfrm>
            <a:off x="7687733" y="3251200"/>
            <a:ext cx="152400" cy="4995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A0CA7A-54C2-354D-BB24-FB0FB2D1B502}"/>
              </a:ext>
            </a:extLst>
          </p:cNvPr>
          <p:cNvSpPr/>
          <p:nvPr/>
        </p:nvSpPr>
        <p:spPr>
          <a:xfrm>
            <a:off x="9025467" y="3251199"/>
            <a:ext cx="152400" cy="4995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1FACF5-E092-3F47-A307-72CF0FF959BB}"/>
              </a:ext>
            </a:extLst>
          </p:cNvPr>
          <p:cNvSpPr/>
          <p:nvPr/>
        </p:nvSpPr>
        <p:spPr>
          <a:xfrm rot="16200000">
            <a:off x="7706204" y="3780477"/>
            <a:ext cx="115459" cy="1102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3B62BD-FA4D-B447-9BF5-6F4157DC9CF2}"/>
              </a:ext>
            </a:extLst>
          </p:cNvPr>
          <p:cNvSpPr/>
          <p:nvPr/>
        </p:nvSpPr>
        <p:spPr>
          <a:xfrm rot="16200000">
            <a:off x="9022881" y="3783762"/>
            <a:ext cx="115459" cy="1102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12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864DA52D-88B4-AB42-AED2-F8D92713F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16" y="429554"/>
            <a:ext cx="3933609" cy="4351338"/>
          </a:xfrm>
        </p:spPr>
      </p:pic>
      <p:pic>
        <p:nvPicPr>
          <p:cNvPr id="7" name="Picture 6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5A088E09-F3EE-F046-A8C2-E984BA6B9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719" y="429554"/>
            <a:ext cx="3933609" cy="5372152"/>
          </a:xfrm>
          <a:prstGeom prst="rect">
            <a:avLst/>
          </a:prstGeom>
        </p:spPr>
      </p:pic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6DC1136D-ACFB-A441-A2B1-19CD782D4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169" y="429554"/>
            <a:ext cx="4021015" cy="3326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0725F3-BEA6-954E-B4DB-6E72F3FB5BE5}"/>
              </a:ext>
            </a:extLst>
          </p:cNvPr>
          <p:cNvSpPr txBox="1"/>
          <p:nvPr/>
        </p:nvSpPr>
        <p:spPr>
          <a:xfrm>
            <a:off x="1268883" y="165164"/>
            <a:ext cx="207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Command Word: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74FE1-767A-3B46-B0D1-8BA03A5F5099}"/>
              </a:ext>
            </a:extLst>
          </p:cNvPr>
          <p:cNvSpPr txBox="1"/>
          <p:nvPr/>
        </p:nvSpPr>
        <p:spPr>
          <a:xfrm>
            <a:off x="5438443" y="128955"/>
            <a:ext cx="207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Distance: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E27F34-1218-7A44-AC97-9B3AB3B80D7E}"/>
              </a:ext>
            </a:extLst>
          </p:cNvPr>
          <p:cNvSpPr txBox="1"/>
          <p:nvPr/>
        </p:nvSpPr>
        <p:spPr>
          <a:xfrm>
            <a:off x="9446671" y="117232"/>
            <a:ext cx="207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Angle:</a:t>
            </a:r>
          </a:p>
        </p:txBody>
      </p:sp>
    </p:spTree>
    <p:extLst>
      <p:ext uri="{BB962C8B-B14F-4D97-AF65-F5344CB8AC3E}">
        <p14:creationId xmlns:p14="http://schemas.microsoft.com/office/powerpoint/2010/main" val="115311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55BC1D-3FC1-B345-9B3F-878680CB63D7}"/>
              </a:ext>
            </a:extLst>
          </p:cNvPr>
          <p:cNvGrpSpPr/>
          <p:nvPr/>
        </p:nvGrpSpPr>
        <p:grpSpPr>
          <a:xfrm>
            <a:off x="4485781" y="5020733"/>
            <a:ext cx="2930198" cy="820324"/>
            <a:chOff x="8993313" y="5005168"/>
            <a:chExt cx="2930198" cy="82032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57752D-4889-2842-BADC-AD401C797BCF}"/>
                </a:ext>
              </a:extLst>
            </p:cNvPr>
            <p:cNvSpPr txBox="1"/>
            <p:nvPr/>
          </p:nvSpPr>
          <p:spPr>
            <a:xfrm>
              <a:off x="8993313" y="5092164"/>
              <a:ext cx="29301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Diversity Embedded Codebook</a:t>
              </a:r>
            </a:p>
          </p:txBody>
        </p:sp>
        <p:sp>
          <p:nvSpPr>
            <p:cNvPr id="40" name="Content Placeholder 4">
              <a:extLst>
                <a:ext uri="{FF2B5EF4-FFF2-40B4-BE49-F238E27FC236}">
                  <a16:creationId xmlns:a16="http://schemas.microsoft.com/office/drawing/2014/main" id="{85E7E6C9-E313-CE4F-99EF-40824EDE32D2}"/>
                </a:ext>
              </a:extLst>
            </p:cNvPr>
            <p:cNvSpPr txBox="1">
              <a:spLocks/>
            </p:cNvSpPr>
            <p:nvPr/>
          </p:nvSpPr>
          <p:spPr>
            <a:xfrm>
              <a:off x="9166317" y="5005168"/>
              <a:ext cx="2567063" cy="8203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6BC738-AD89-6042-AEFE-656B6420CAD3}"/>
              </a:ext>
            </a:extLst>
          </p:cNvPr>
          <p:cNvGrpSpPr/>
          <p:nvPr/>
        </p:nvGrpSpPr>
        <p:grpSpPr>
          <a:xfrm>
            <a:off x="3517094" y="4065253"/>
            <a:ext cx="4867573" cy="589878"/>
            <a:chOff x="6149039" y="3862491"/>
            <a:chExt cx="1713579" cy="50692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FD4BE8-DE12-9244-BF1C-0DAEC64B37F0}"/>
                </a:ext>
              </a:extLst>
            </p:cNvPr>
            <p:cNvSpPr txBox="1"/>
            <p:nvPr/>
          </p:nvSpPr>
          <p:spPr>
            <a:xfrm>
              <a:off x="6149039" y="3958031"/>
              <a:ext cx="1713579" cy="317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2x2 MIMO with Multiplexing</a:t>
              </a:r>
            </a:p>
          </p:txBody>
        </p:sp>
        <p:sp>
          <p:nvSpPr>
            <p:cNvPr id="36" name="Frame 35">
              <a:extLst>
                <a:ext uri="{FF2B5EF4-FFF2-40B4-BE49-F238E27FC236}">
                  <a16:creationId xmlns:a16="http://schemas.microsoft.com/office/drawing/2014/main" id="{0F007C7A-A6D2-8D41-9B85-411491A69DEE}"/>
                </a:ext>
              </a:extLst>
            </p:cNvPr>
            <p:cNvSpPr/>
            <p:nvPr/>
          </p:nvSpPr>
          <p:spPr>
            <a:xfrm>
              <a:off x="6308569" y="3862491"/>
              <a:ext cx="1366101" cy="506923"/>
            </a:xfrm>
            <a:prstGeom prst="fram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2CBD721-68E3-6046-A2BD-72BEFE3B612A}"/>
              </a:ext>
            </a:extLst>
          </p:cNvPr>
          <p:cNvGrpSpPr/>
          <p:nvPr/>
        </p:nvGrpSpPr>
        <p:grpSpPr>
          <a:xfrm>
            <a:off x="6093048" y="959582"/>
            <a:ext cx="3590249" cy="1005495"/>
            <a:chOff x="3190668" y="1757448"/>
            <a:chExt cx="1883869" cy="631058"/>
          </a:xfrm>
        </p:grpSpPr>
        <p:sp>
          <p:nvSpPr>
            <p:cNvPr id="58" name="Frame 57">
              <a:extLst>
                <a:ext uri="{FF2B5EF4-FFF2-40B4-BE49-F238E27FC236}">
                  <a16:creationId xmlns:a16="http://schemas.microsoft.com/office/drawing/2014/main" id="{4D2AA78A-ED72-ED4E-BE82-EDD707ACE30D}"/>
                </a:ext>
              </a:extLst>
            </p:cNvPr>
            <p:cNvSpPr/>
            <p:nvPr/>
          </p:nvSpPr>
          <p:spPr>
            <a:xfrm>
              <a:off x="3190668" y="1757448"/>
              <a:ext cx="1883869" cy="631058"/>
            </a:xfrm>
            <a:prstGeom prst="fram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D637E8-223A-D04F-9101-31FEE8C5E3E5}"/>
                </a:ext>
              </a:extLst>
            </p:cNvPr>
            <p:cNvSpPr txBox="1"/>
            <p:nvPr/>
          </p:nvSpPr>
          <p:spPr>
            <a:xfrm>
              <a:off x="3315780" y="1892036"/>
              <a:ext cx="1595489" cy="405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Tx/Rx MIMO Capability  </a:t>
              </a:r>
            </a:p>
            <a:p>
              <a:pPr algn="ctr"/>
              <a:r>
                <a:rPr lang="en-US" b="1" dirty="0"/>
                <a:t>(via any transmission mode)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759AA7A-39FC-B14B-8E78-A728A337E243}"/>
              </a:ext>
            </a:extLst>
          </p:cNvPr>
          <p:cNvGrpSpPr/>
          <p:nvPr/>
        </p:nvGrpSpPr>
        <p:grpSpPr>
          <a:xfrm>
            <a:off x="2440661" y="986656"/>
            <a:ext cx="2864504" cy="1014477"/>
            <a:chOff x="2596962" y="1761032"/>
            <a:chExt cx="2864504" cy="1014477"/>
          </a:xfrm>
        </p:grpSpPr>
        <p:sp>
          <p:nvSpPr>
            <p:cNvPr id="90" name="Frame 89">
              <a:extLst>
                <a:ext uri="{FF2B5EF4-FFF2-40B4-BE49-F238E27FC236}">
                  <a16:creationId xmlns:a16="http://schemas.microsoft.com/office/drawing/2014/main" id="{42726EA9-E368-E746-9AB8-16730108FC25}"/>
                </a:ext>
              </a:extLst>
            </p:cNvPr>
            <p:cNvSpPr/>
            <p:nvPr/>
          </p:nvSpPr>
          <p:spPr>
            <a:xfrm>
              <a:off x="2596962" y="1761032"/>
              <a:ext cx="2864504" cy="1014477"/>
            </a:xfrm>
            <a:prstGeom prst="fram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2ECFE67-D299-4F42-88DF-8A92C06595D8}"/>
                </a:ext>
              </a:extLst>
            </p:cNvPr>
            <p:cNvSpPr txBox="1"/>
            <p:nvPr/>
          </p:nvSpPr>
          <p:spPr>
            <a:xfrm>
              <a:off x="2746837" y="1953120"/>
              <a:ext cx="2564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Establish Basic Tx/RX Connection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297F0F-A68A-4A4A-A5AD-A02F229A4719}"/>
              </a:ext>
            </a:extLst>
          </p:cNvPr>
          <p:cNvGrpSpPr/>
          <p:nvPr/>
        </p:nvGrpSpPr>
        <p:grpSpPr>
          <a:xfrm>
            <a:off x="4289003" y="2789049"/>
            <a:ext cx="3112472" cy="860904"/>
            <a:chOff x="5798861" y="1403273"/>
            <a:chExt cx="3607048" cy="819798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CD0B563-80FD-6E47-B009-62FB4EBA87AB}"/>
                </a:ext>
              </a:extLst>
            </p:cNvPr>
            <p:cNvSpPr txBox="1"/>
            <p:nvPr/>
          </p:nvSpPr>
          <p:spPr>
            <a:xfrm>
              <a:off x="5798861" y="1558995"/>
              <a:ext cx="359024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dirty="0"/>
                <a:t>2x2 MIMO STBC with </a:t>
              </a:r>
              <a:r>
                <a:rPr lang="en-US" b="1" dirty="0" err="1"/>
                <a:t>Alamouti</a:t>
              </a:r>
              <a:r>
                <a:rPr lang="en-US" b="1" dirty="0"/>
                <a:t> Coding </a:t>
              </a:r>
            </a:p>
          </p:txBody>
        </p:sp>
        <p:sp>
          <p:nvSpPr>
            <p:cNvPr id="94" name="Frame 93">
              <a:extLst>
                <a:ext uri="{FF2B5EF4-FFF2-40B4-BE49-F238E27FC236}">
                  <a16:creationId xmlns:a16="http://schemas.microsoft.com/office/drawing/2014/main" id="{DC2BBD93-D3CB-6543-B9A1-8B42139FBCE9}"/>
                </a:ext>
              </a:extLst>
            </p:cNvPr>
            <p:cNvSpPr/>
            <p:nvPr/>
          </p:nvSpPr>
          <p:spPr>
            <a:xfrm>
              <a:off x="5837236" y="1403273"/>
              <a:ext cx="3568673" cy="819798"/>
            </a:xfrm>
            <a:prstGeom prst="fram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6" name="Right Arrow 95">
            <a:extLst>
              <a:ext uri="{FF2B5EF4-FFF2-40B4-BE49-F238E27FC236}">
                <a16:creationId xmlns:a16="http://schemas.microsoft.com/office/drawing/2014/main" id="{247A0973-3DC5-FF49-A789-7FBA2B01E260}"/>
              </a:ext>
            </a:extLst>
          </p:cNvPr>
          <p:cNvSpPr/>
          <p:nvPr/>
        </p:nvSpPr>
        <p:spPr>
          <a:xfrm flipV="1">
            <a:off x="5305165" y="1356187"/>
            <a:ext cx="787886" cy="24847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D60AB0F6-B22D-7C4F-A1B4-156FF5472DA3}"/>
              </a:ext>
            </a:extLst>
          </p:cNvPr>
          <p:cNvSpPr/>
          <p:nvPr/>
        </p:nvSpPr>
        <p:spPr>
          <a:xfrm rot="5400000" flipV="1">
            <a:off x="5749756" y="2440116"/>
            <a:ext cx="402254" cy="3460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6946C6F7-CF63-5D46-B37F-12B2B4B1B8B2}"/>
              </a:ext>
            </a:extLst>
          </p:cNvPr>
          <p:cNvSpPr/>
          <p:nvPr/>
        </p:nvSpPr>
        <p:spPr>
          <a:xfrm rot="5400000" flipV="1">
            <a:off x="5708947" y="3704555"/>
            <a:ext cx="437621" cy="2997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FE3F395-1A46-D34B-8C22-123AB22F5E30}"/>
              </a:ext>
            </a:extLst>
          </p:cNvPr>
          <p:cNvSpPr/>
          <p:nvPr/>
        </p:nvSpPr>
        <p:spPr>
          <a:xfrm rot="5400000">
            <a:off x="5723490" y="190688"/>
            <a:ext cx="425231" cy="401736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ight Arrow 139">
            <a:extLst>
              <a:ext uri="{FF2B5EF4-FFF2-40B4-BE49-F238E27FC236}">
                <a16:creationId xmlns:a16="http://schemas.microsoft.com/office/drawing/2014/main" id="{2174B1B4-16CE-0A4E-AF78-1E7EBC8464F7}"/>
              </a:ext>
            </a:extLst>
          </p:cNvPr>
          <p:cNvSpPr/>
          <p:nvPr/>
        </p:nvSpPr>
        <p:spPr>
          <a:xfrm rot="5400000" flipV="1">
            <a:off x="5757111" y="4682518"/>
            <a:ext cx="349644" cy="30809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D4315E-6A2F-3B42-A6CC-0C538208D75E}"/>
              </a:ext>
            </a:extLst>
          </p:cNvPr>
          <p:cNvSpPr/>
          <p:nvPr/>
        </p:nvSpPr>
        <p:spPr>
          <a:xfrm>
            <a:off x="3927422" y="2647462"/>
            <a:ext cx="3923364" cy="1155440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2DBBDEF-E783-B649-B8C2-B98022E1419A}"/>
              </a:ext>
            </a:extLst>
          </p:cNvPr>
          <p:cNvSpPr/>
          <p:nvPr/>
        </p:nvSpPr>
        <p:spPr>
          <a:xfrm>
            <a:off x="1873557" y="653144"/>
            <a:ext cx="8154649" cy="176882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1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55BC1D-3FC1-B345-9B3F-878680CB63D7}"/>
              </a:ext>
            </a:extLst>
          </p:cNvPr>
          <p:cNvGrpSpPr/>
          <p:nvPr/>
        </p:nvGrpSpPr>
        <p:grpSpPr>
          <a:xfrm>
            <a:off x="4485781" y="5020733"/>
            <a:ext cx="2930198" cy="820324"/>
            <a:chOff x="8993313" y="5005168"/>
            <a:chExt cx="2930198" cy="82032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57752D-4889-2842-BADC-AD401C797BCF}"/>
                </a:ext>
              </a:extLst>
            </p:cNvPr>
            <p:cNvSpPr txBox="1"/>
            <p:nvPr/>
          </p:nvSpPr>
          <p:spPr>
            <a:xfrm>
              <a:off x="8993313" y="5092164"/>
              <a:ext cx="29301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Diversity Embedded Codebook</a:t>
              </a:r>
            </a:p>
          </p:txBody>
        </p:sp>
        <p:sp>
          <p:nvSpPr>
            <p:cNvPr id="40" name="Content Placeholder 4">
              <a:extLst>
                <a:ext uri="{FF2B5EF4-FFF2-40B4-BE49-F238E27FC236}">
                  <a16:creationId xmlns:a16="http://schemas.microsoft.com/office/drawing/2014/main" id="{85E7E6C9-E313-CE4F-99EF-40824EDE32D2}"/>
                </a:ext>
              </a:extLst>
            </p:cNvPr>
            <p:cNvSpPr txBox="1">
              <a:spLocks/>
            </p:cNvSpPr>
            <p:nvPr/>
          </p:nvSpPr>
          <p:spPr>
            <a:xfrm>
              <a:off x="9166317" y="5005168"/>
              <a:ext cx="2567063" cy="8203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6BC738-AD89-6042-AEFE-656B6420CAD3}"/>
              </a:ext>
            </a:extLst>
          </p:cNvPr>
          <p:cNvGrpSpPr/>
          <p:nvPr/>
        </p:nvGrpSpPr>
        <p:grpSpPr>
          <a:xfrm>
            <a:off x="3517094" y="4065253"/>
            <a:ext cx="4867573" cy="589878"/>
            <a:chOff x="6149039" y="3862491"/>
            <a:chExt cx="1713579" cy="50692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FD4BE8-DE12-9244-BF1C-0DAEC64B37F0}"/>
                </a:ext>
              </a:extLst>
            </p:cNvPr>
            <p:cNvSpPr txBox="1"/>
            <p:nvPr/>
          </p:nvSpPr>
          <p:spPr>
            <a:xfrm>
              <a:off x="6149039" y="3958031"/>
              <a:ext cx="1713579" cy="317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2x2 MIMO with Multiplexing</a:t>
              </a:r>
            </a:p>
          </p:txBody>
        </p:sp>
        <p:sp>
          <p:nvSpPr>
            <p:cNvPr id="36" name="Frame 35">
              <a:extLst>
                <a:ext uri="{FF2B5EF4-FFF2-40B4-BE49-F238E27FC236}">
                  <a16:creationId xmlns:a16="http://schemas.microsoft.com/office/drawing/2014/main" id="{0F007C7A-A6D2-8D41-9B85-411491A69DEE}"/>
                </a:ext>
              </a:extLst>
            </p:cNvPr>
            <p:cNvSpPr/>
            <p:nvPr/>
          </p:nvSpPr>
          <p:spPr>
            <a:xfrm>
              <a:off x="6308569" y="3862491"/>
              <a:ext cx="1366101" cy="506923"/>
            </a:xfrm>
            <a:prstGeom prst="fram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2CBD721-68E3-6046-A2BD-72BEFE3B612A}"/>
              </a:ext>
            </a:extLst>
          </p:cNvPr>
          <p:cNvGrpSpPr/>
          <p:nvPr/>
        </p:nvGrpSpPr>
        <p:grpSpPr>
          <a:xfrm>
            <a:off x="6093048" y="959582"/>
            <a:ext cx="3590249" cy="1005495"/>
            <a:chOff x="3190668" y="1757448"/>
            <a:chExt cx="1883869" cy="631058"/>
          </a:xfrm>
        </p:grpSpPr>
        <p:sp>
          <p:nvSpPr>
            <p:cNvPr id="58" name="Frame 57">
              <a:extLst>
                <a:ext uri="{FF2B5EF4-FFF2-40B4-BE49-F238E27FC236}">
                  <a16:creationId xmlns:a16="http://schemas.microsoft.com/office/drawing/2014/main" id="{4D2AA78A-ED72-ED4E-BE82-EDD707ACE30D}"/>
                </a:ext>
              </a:extLst>
            </p:cNvPr>
            <p:cNvSpPr/>
            <p:nvPr/>
          </p:nvSpPr>
          <p:spPr>
            <a:xfrm>
              <a:off x="3190668" y="1757448"/>
              <a:ext cx="1883869" cy="631058"/>
            </a:xfrm>
            <a:prstGeom prst="fram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D637E8-223A-D04F-9101-31FEE8C5E3E5}"/>
                </a:ext>
              </a:extLst>
            </p:cNvPr>
            <p:cNvSpPr txBox="1"/>
            <p:nvPr/>
          </p:nvSpPr>
          <p:spPr>
            <a:xfrm>
              <a:off x="3315780" y="1892036"/>
              <a:ext cx="1595489" cy="405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Tx/Rx MIMO Capability  </a:t>
              </a:r>
            </a:p>
            <a:p>
              <a:pPr algn="ctr"/>
              <a:r>
                <a:rPr lang="en-US" b="1" dirty="0"/>
                <a:t>(via any transmission mode)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759AA7A-39FC-B14B-8E78-A728A337E243}"/>
              </a:ext>
            </a:extLst>
          </p:cNvPr>
          <p:cNvGrpSpPr/>
          <p:nvPr/>
        </p:nvGrpSpPr>
        <p:grpSpPr>
          <a:xfrm>
            <a:off x="2440661" y="986656"/>
            <a:ext cx="2864504" cy="1014477"/>
            <a:chOff x="2596962" y="1761032"/>
            <a:chExt cx="2864504" cy="1014477"/>
          </a:xfrm>
        </p:grpSpPr>
        <p:sp>
          <p:nvSpPr>
            <p:cNvPr id="90" name="Frame 89">
              <a:extLst>
                <a:ext uri="{FF2B5EF4-FFF2-40B4-BE49-F238E27FC236}">
                  <a16:creationId xmlns:a16="http://schemas.microsoft.com/office/drawing/2014/main" id="{42726EA9-E368-E746-9AB8-16730108FC25}"/>
                </a:ext>
              </a:extLst>
            </p:cNvPr>
            <p:cNvSpPr/>
            <p:nvPr/>
          </p:nvSpPr>
          <p:spPr>
            <a:xfrm>
              <a:off x="2596962" y="1761032"/>
              <a:ext cx="2864504" cy="1014477"/>
            </a:xfrm>
            <a:prstGeom prst="fram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2ECFE67-D299-4F42-88DF-8A92C06595D8}"/>
                </a:ext>
              </a:extLst>
            </p:cNvPr>
            <p:cNvSpPr txBox="1"/>
            <p:nvPr/>
          </p:nvSpPr>
          <p:spPr>
            <a:xfrm>
              <a:off x="2746837" y="1953120"/>
              <a:ext cx="2564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Establish Basic Tx/RX Connection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297F0F-A68A-4A4A-A5AD-A02F229A4719}"/>
              </a:ext>
            </a:extLst>
          </p:cNvPr>
          <p:cNvGrpSpPr/>
          <p:nvPr/>
        </p:nvGrpSpPr>
        <p:grpSpPr>
          <a:xfrm>
            <a:off x="4289003" y="2789049"/>
            <a:ext cx="3112472" cy="860904"/>
            <a:chOff x="5798861" y="1403273"/>
            <a:chExt cx="3607048" cy="819798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CD0B563-80FD-6E47-B009-62FB4EBA87AB}"/>
                </a:ext>
              </a:extLst>
            </p:cNvPr>
            <p:cNvSpPr txBox="1"/>
            <p:nvPr/>
          </p:nvSpPr>
          <p:spPr>
            <a:xfrm>
              <a:off x="5798861" y="1558995"/>
              <a:ext cx="359024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dirty="0"/>
                <a:t>2x2 MIMO STBC with </a:t>
              </a:r>
              <a:r>
                <a:rPr lang="en-US" b="1" dirty="0" err="1"/>
                <a:t>Alamouti</a:t>
              </a:r>
              <a:r>
                <a:rPr lang="en-US" b="1" dirty="0"/>
                <a:t> Coding </a:t>
              </a:r>
            </a:p>
          </p:txBody>
        </p:sp>
        <p:sp>
          <p:nvSpPr>
            <p:cNvPr id="94" name="Frame 93">
              <a:extLst>
                <a:ext uri="{FF2B5EF4-FFF2-40B4-BE49-F238E27FC236}">
                  <a16:creationId xmlns:a16="http://schemas.microsoft.com/office/drawing/2014/main" id="{DC2BBD93-D3CB-6543-B9A1-8B42139FBCE9}"/>
                </a:ext>
              </a:extLst>
            </p:cNvPr>
            <p:cNvSpPr/>
            <p:nvPr/>
          </p:nvSpPr>
          <p:spPr>
            <a:xfrm>
              <a:off x="5837236" y="1403273"/>
              <a:ext cx="3568673" cy="819798"/>
            </a:xfrm>
            <a:prstGeom prst="fram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6" name="Right Arrow 95">
            <a:extLst>
              <a:ext uri="{FF2B5EF4-FFF2-40B4-BE49-F238E27FC236}">
                <a16:creationId xmlns:a16="http://schemas.microsoft.com/office/drawing/2014/main" id="{247A0973-3DC5-FF49-A789-7FBA2B01E260}"/>
              </a:ext>
            </a:extLst>
          </p:cNvPr>
          <p:cNvSpPr/>
          <p:nvPr/>
        </p:nvSpPr>
        <p:spPr>
          <a:xfrm flipV="1">
            <a:off x="5305165" y="1356187"/>
            <a:ext cx="787886" cy="24847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D60AB0F6-B22D-7C4F-A1B4-156FF5472DA3}"/>
              </a:ext>
            </a:extLst>
          </p:cNvPr>
          <p:cNvSpPr/>
          <p:nvPr/>
        </p:nvSpPr>
        <p:spPr>
          <a:xfrm rot="5400000" flipV="1">
            <a:off x="5749756" y="2440116"/>
            <a:ext cx="402254" cy="3460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6946C6F7-CF63-5D46-B37F-12B2B4B1B8B2}"/>
              </a:ext>
            </a:extLst>
          </p:cNvPr>
          <p:cNvSpPr/>
          <p:nvPr/>
        </p:nvSpPr>
        <p:spPr>
          <a:xfrm rot="5400000" flipV="1">
            <a:off x="5708947" y="3704555"/>
            <a:ext cx="437621" cy="2997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FE3F395-1A46-D34B-8C22-123AB22F5E30}"/>
              </a:ext>
            </a:extLst>
          </p:cNvPr>
          <p:cNvSpPr/>
          <p:nvPr/>
        </p:nvSpPr>
        <p:spPr>
          <a:xfrm rot="5400000">
            <a:off x="5723490" y="190688"/>
            <a:ext cx="425231" cy="401736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ight Arrow 139">
            <a:extLst>
              <a:ext uri="{FF2B5EF4-FFF2-40B4-BE49-F238E27FC236}">
                <a16:creationId xmlns:a16="http://schemas.microsoft.com/office/drawing/2014/main" id="{2174B1B4-16CE-0A4E-AF78-1E7EBC8464F7}"/>
              </a:ext>
            </a:extLst>
          </p:cNvPr>
          <p:cNvSpPr/>
          <p:nvPr/>
        </p:nvSpPr>
        <p:spPr>
          <a:xfrm rot="5400000" flipV="1">
            <a:off x="5757111" y="4682518"/>
            <a:ext cx="349644" cy="30809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D4315E-6A2F-3B42-A6CC-0C538208D75E}"/>
              </a:ext>
            </a:extLst>
          </p:cNvPr>
          <p:cNvSpPr/>
          <p:nvPr/>
        </p:nvSpPr>
        <p:spPr>
          <a:xfrm>
            <a:off x="3752604" y="3938666"/>
            <a:ext cx="4298866" cy="2153376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2DBBDEF-E783-B649-B8C2-B98022E1419A}"/>
              </a:ext>
            </a:extLst>
          </p:cNvPr>
          <p:cNvSpPr/>
          <p:nvPr/>
        </p:nvSpPr>
        <p:spPr>
          <a:xfrm>
            <a:off x="1873558" y="653143"/>
            <a:ext cx="8101716" cy="3161125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24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55BC1D-3FC1-B345-9B3F-878680CB63D7}"/>
              </a:ext>
            </a:extLst>
          </p:cNvPr>
          <p:cNvGrpSpPr/>
          <p:nvPr/>
        </p:nvGrpSpPr>
        <p:grpSpPr>
          <a:xfrm>
            <a:off x="4612533" y="5360993"/>
            <a:ext cx="2930198" cy="820324"/>
            <a:chOff x="9166317" y="5005168"/>
            <a:chExt cx="2930198" cy="82032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57752D-4889-2842-BADC-AD401C797BCF}"/>
                </a:ext>
              </a:extLst>
            </p:cNvPr>
            <p:cNvSpPr txBox="1"/>
            <p:nvPr/>
          </p:nvSpPr>
          <p:spPr>
            <a:xfrm>
              <a:off x="9529452" y="5230664"/>
              <a:ext cx="2567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Receive with MRC</a:t>
              </a:r>
            </a:p>
          </p:txBody>
        </p:sp>
        <p:sp>
          <p:nvSpPr>
            <p:cNvPr id="40" name="Content Placeholder 4">
              <a:extLst>
                <a:ext uri="{FF2B5EF4-FFF2-40B4-BE49-F238E27FC236}">
                  <a16:creationId xmlns:a16="http://schemas.microsoft.com/office/drawing/2014/main" id="{85E7E6C9-E313-CE4F-99EF-40824EDE32D2}"/>
                </a:ext>
              </a:extLst>
            </p:cNvPr>
            <p:cNvSpPr txBox="1">
              <a:spLocks/>
            </p:cNvSpPr>
            <p:nvPr/>
          </p:nvSpPr>
          <p:spPr>
            <a:xfrm>
              <a:off x="9166317" y="5005168"/>
              <a:ext cx="2567063" cy="8203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6BC738-AD89-6042-AEFE-656B6420CAD3}"/>
              </a:ext>
            </a:extLst>
          </p:cNvPr>
          <p:cNvGrpSpPr/>
          <p:nvPr/>
        </p:nvGrpSpPr>
        <p:grpSpPr>
          <a:xfrm>
            <a:off x="3517096" y="4172639"/>
            <a:ext cx="4867573" cy="589878"/>
            <a:chOff x="6149039" y="3862491"/>
            <a:chExt cx="1713579" cy="50692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FD4BE8-DE12-9244-BF1C-0DAEC64B37F0}"/>
                </a:ext>
              </a:extLst>
            </p:cNvPr>
            <p:cNvSpPr txBox="1"/>
            <p:nvPr/>
          </p:nvSpPr>
          <p:spPr>
            <a:xfrm>
              <a:off x="6149039" y="3957255"/>
              <a:ext cx="1713579" cy="317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2x2 MIMO with Multiplexing</a:t>
              </a:r>
            </a:p>
          </p:txBody>
        </p:sp>
        <p:sp>
          <p:nvSpPr>
            <p:cNvPr id="36" name="Frame 35">
              <a:extLst>
                <a:ext uri="{FF2B5EF4-FFF2-40B4-BE49-F238E27FC236}">
                  <a16:creationId xmlns:a16="http://schemas.microsoft.com/office/drawing/2014/main" id="{0F007C7A-A6D2-8D41-9B85-411491A69DEE}"/>
                </a:ext>
              </a:extLst>
            </p:cNvPr>
            <p:cNvSpPr/>
            <p:nvPr/>
          </p:nvSpPr>
          <p:spPr>
            <a:xfrm>
              <a:off x="6308569" y="3862491"/>
              <a:ext cx="1366101" cy="506923"/>
            </a:xfrm>
            <a:prstGeom prst="fram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2CBD721-68E3-6046-A2BD-72BEFE3B612A}"/>
              </a:ext>
            </a:extLst>
          </p:cNvPr>
          <p:cNvGrpSpPr/>
          <p:nvPr/>
        </p:nvGrpSpPr>
        <p:grpSpPr>
          <a:xfrm>
            <a:off x="6093048" y="959582"/>
            <a:ext cx="3590249" cy="1005495"/>
            <a:chOff x="3190668" y="1757448"/>
            <a:chExt cx="1883869" cy="631058"/>
          </a:xfrm>
        </p:grpSpPr>
        <p:sp>
          <p:nvSpPr>
            <p:cNvPr id="58" name="Frame 57">
              <a:extLst>
                <a:ext uri="{FF2B5EF4-FFF2-40B4-BE49-F238E27FC236}">
                  <a16:creationId xmlns:a16="http://schemas.microsoft.com/office/drawing/2014/main" id="{4D2AA78A-ED72-ED4E-BE82-EDD707ACE30D}"/>
                </a:ext>
              </a:extLst>
            </p:cNvPr>
            <p:cNvSpPr/>
            <p:nvPr/>
          </p:nvSpPr>
          <p:spPr>
            <a:xfrm>
              <a:off x="3190668" y="1757448"/>
              <a:ext cx="1883869" cy="631058"/>
            </a:xfrm>
            <a:prstGeom prst="fram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D637E8-223A-D04F-9101-31FEE8C5E3E5}"/>
                </a:ext>
              </a:extLst>
            </p:cNvPr>
            <p:cNvSpPr txBox="1"/>
            <p:nvPr/>
          </p:nvSpPr>
          <p:spPr>
            <a:xfrm>
              <a:off x="3315780" y="1892036"/>
              <a:ext cx="1595489" cy="405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Tx/Rx MIMO Capability  </a:t>
              </a:r>
            </a:p>
            <a:p>
              <a:pPr algn="ctr"/>
              <a:r>
                <a:rPr lang="en-US" b="1" dirty="0"/>
                <a:t>(via any transmission mode)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759AA7A-39FC-B14B-8E78-A728A337E243}"/>
              </a:ext>
            </a:extLst>
          </p:cNvPr>
          <p:cNvGrpSpPr/>
          <p:nvPr/>
        </p:nvGrpSpPr>
        <p:grpSpPr>
          <a:xfrm>
            <a:off x="2440661" y="986656"/>
            <a:ext cx="2864504" cy="1014477"/>
            <a:chOff x="2596962" y="1761032"/>
            <a:chExt cx="2864504" cy="1014477"/>
          </a:xfrm>
        </p:grpSpPr>
        <p:sp>
          <p:nvSpPr>
            <p:cNvPr id="90" name="Frame 89">
              <a:extLst>
                <a:ext uri="{FF2B5EF4-FFF2-40B4-BE49-F238E27FC236}">
                  <a16:creationId xmlns:a16="http://schemas.microsoft.com/office/drawing/2014/main" id="{42726EA9-E368-E746-9AB8-16730108FC25}"/>
                </a:ext>
              </a:extLst>
            </p:cNvPr>
            <p:cNvSpPr/>
            <p:nvPr/>
          </p:nvSpPr>
          <p:spPr>
            <a:xfrm>
              <a:off x="2596962" y="1761032"/>
              <a:ext cx="2864504" cy="1014477"/>
            </a:xfrm>
            <a:prstGeom prst="fram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2ECFE67-D299-4F42-88DF-8A92C06595D8}"/>
                </a:ext>
              </a:extLst>
            </p:cNvPr>
            <p:cNvSpPr txBox="1"/>
            <p:nvPr/>
          </p:nvSpPr>
          <p:spPr>
            <a:xfrm>
              <a:off x="2746837" y="1953120"/>
              <a:ext cx="2564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Establish Basic Tx/RX Connection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297F0F-A68A-4A4A-A5AD-A02F229A4719}"/>
              </a:ext>
            </a:extLst>
          </p:cNvPr>
          <p:cNvGrpSpPr/>
          <p:nvPr/>
        </p:nvGrpSpPr>
        <p:grpSpPr>
          <a:xfrm>
            <a:off x="4081619" y="2807829"/>
            <a:ext cx="3590249" cy="819798"/>
            <a:chOff x="5558522" y="1421156"/>
            <a:chExt cx="3590249" cy="819798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CD0B563-80FD-6E47-B009-62FB4EBA87AB}"/>
                </a:ext>
              </a:extLst>
            </p:cNvPr>
            <p:cNvSpPr txBox="1"/>
            <p:nvPr/>
          </p:nvSpPr>
          <p:spPr>
            <a:xfrm>
              <a:off x="5558522" y="1616955"/>
              <a:ext cx="35902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dirty="0"/>
                <a:t>2x2 MIMO with </a:t>
              </a:r>
              <a:r>
                <a:rPr lang="en-US" b="1" dirty="0" err="1"/>
                <a:t>Alamouti</a:t>
              </a:r>
              <a:r>
                <a:rPr lang="en-US" b="1" dirty="0"/>
                <a:t> Coding </a:t>
              </a:r>
            </a:p>
          </p:txBody>
        </p:sp>
        <p:sp>
          <p:nvSpPr>
            <p:cNvPr id="94" name="Frame 93">
              <a:extLst>
                <a:ext uri="{FF2B5EF4-FFF2-40B4-BE49-F238E27FC236}">
                  <a16:creationId xmlns:a16="http://schemas.microsoft.com/office/drawing/2014/main" id="{DC2BBD93-D3CB-6543-B9A1-8B42139FBCE9}"/>
                </a:ext>
              </a:extLst>
            </p:cNvPr>
            <p:cNvSpPr/>
            <p:nvPr/>
          </p:nvSpPr>
          <p:spPr>
            <a:xfrm>
              <a:off x="5580097" y="1421156"/>
              <a:ext cx="3568673" cy="819798"/>
            </a:xfrm>
            <a:prstGeom prst="fram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6" name="Right Arrow 95">
            <a:extLst>
              <a:ext uri="{FF2B5EF4-FFF2-40B4-BE49-F238E27FC236}">
                <a16:creationId xmlns:a16="http://schemas.microsoft.com/office/drawing/2014/main" id="{247A0973-3DC5-FF49-A789-7FBA2B01E260}"/>
              </a:ext>
            </a:extLst>
          </p:cNvPr>
          <p:cNvSpPr/>
          <p:nvPr/>
        </p:nvSpPr>
        <p:spPr>
          <a:xfrm flipV="1">
            <a:off x="5305165" y="1356187"/>
            <a:ext cx="787886" cy="24847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D60AB0F6-B22D-7C4F-A1B4-156FF5472DA3}"/>
              </a:ext>
            </a:extLst>
          </p:cNvPr>
          <p:cNvSpPr/>
          <p:nvPr/>
        </p:nvSpPr>
        <p:spPr>
          <a:xfrm rot="5400000" flipV="1">
            <a:off x="5734978" y="2440113"/>
            <a:ext cx="402254" cy="3460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6946C6F7-CF63-5D46-B37F-12B2B4B1B8B2}"/>
              </a:ext>
            </a:extLst>
          </p:cNvPr>
          <p:cNvSpPr/>
          <p:nvPr/>
        </p:nvSpPr>
        <p:spPr>
          <a:xfrm rot="5400000" flipV="1">
            <a:off x="5662913" y="3750588"/>
            <a:ext cx="529689" cy="2997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FE3F395-1A46-D34B-8C22-123AB22F5E30}"/>
              </a:ext>
            </a:extLst>
          </p:cNvPr>
          <p:cNvSpPr/>
          <p:nvPr/>
        </p:nvSpPr>
        <p:spPr>
          <a:xfrm rot="5400000">
            <a:off x="5723490" y="190688"/>
            <a:ext cx="425231" cy="40173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ight Arrow 139">
            <a:extLst>
              <a:ext uri="{FF2B5EF4-FFF2-40B4-BE49-F238E27FC236}">
                <a16:creationId xmlns:a16="http://schemas.microsoft.com/office/drawing/2014/main" id="{2174B1B4-16CE-0A4E-AF78-1E7EBC8464F7}"/>
              </a:ext>
            </a:extLst>
          </p:cNvPr>
          <p:cNvSpPr/>
          <p:nvPr/>
        </p:nvSpPr>
        <p:spPr>
          <a:xfrm rot="5400000" flipV="1">
            <a:off x="5636993" y="4912004"/>
            <a:ext cx="589878" cy="30809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2253EF1-2239-BA42-958C-64DCE88CC613}"/>
              </a:ext>
            </a:extLst>
          </p:cNvPr>
          <p:cNvSpPr/>
          <p:nvPr/>
        </p:nvSpPr>
        <p:spPr>
          <a:xfrm>
            <a:off x="3948838" y="5195166"/>
            <a:ext cx="3923364" cy="11554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0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55BC1D-3FC1-B345-9B3F-878680CB63D7}"/>
              </a:ext>
            </a:extLst>
          </p:cNvPr>
          <p:cNvGrpSpPr/>
          <p:nvPr/>
        </p:nvGrpSpPr>
        <p:grpSpPr>
          <a:xfrm>
            <a:off x="4612533" y="5360993"/>
            <a:ext cx="2930198" cy="820324"/>
            <a:chOff x="9166317" y="5005168"/>
            <a:chExt cx="2930198" cy="82032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57752D-4889-2842-BADC-AD401C797BCF}"/>
                </a:ext>
              </a:extLst>
            </p:cNvPr>
            <p:cNvSpPr txBox="1"/>
            <p:nvPr/>
          </p:nvSpPr>
          <p:spPr>
            <a:xfrm>
              <a:off x="9529452" y="5230664"/>
              <a:ext cx="2567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Receive with MRC</a:t>
              </a:r>
            </a:p>
          </p:txBody>
        </p:sp>
        <p:sp>
          <p:nvSpPr>
            <p:cNvPr id="40" name="Content Placeholder 4">
              <a:extLst>
                <a:ext uri="{FF2B5EF4-FFF2-40B4-BE49-F238E27FC236}">
                  <a16:creationId xmlns:a16="http://schemas.microsoft.com/office/drawing/2014/main" id="{85E7E6C9-E313-CE4F-99EF-40824EDE32D2}"/>
                </a:ext>
              </a:extLst>
            </p:cNvPr>
            <p:cNvSpPr txBox="1">
              <a:spLocks/>
            </p:cNvSpPr>
            <p:nvPr/>
          </p:nvSpPr>
          <p:spPr>
            <a:xfrm>
              <a:off x="9166317" y="5005168"/>
              <a:ext cx="2567063" cy="820324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6BC738-AD89-6042-AEFE-656B6420CAD3}"/>
              </a:ext>
            </a:extLst>
          </p:cNvPr>
          <p:cNvGrpSpPr/>
          <p:nvPr/>
        </p:nvGrpSpPr>
        <p:grpSpPr>
          <a:xfrm>
            <a:off x="3517096" y="4172639"/>
            <a:ext cx="4867573" cy="589878"/>
            <a:chOff x="6149039" y="3862491"/>
            <a:chExt cx="1713579" cy="50692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FD4BE8-DE12-9244-BF1C-0DAEC64B37F0}"/>
                </a:ext>
              </a:extLst>
            </p:cNvPr>
            <p:cNvSpPr txBox="1"/>
            <p:nvPr/>
          </p:nvSpPr>
          <p:spPr>
            <a:xfrm>
              <a:off x="6149039" y="3957255"/>
              <a:ext cx="1713579" cy="317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2x2 MIMO with Multiplexing</a:t>
              </a:r>
            </a:p>
          </p:txBody>
        </p:sp>
        <p:sp>
          <p:nvSpPr>
            <p:cNvPr id="36" name="Frame 35">
              <a:extLst>
                <a:ext uri="{FF2B5EF4-FFF2-40B4-BE49-F238E27FC236}">
                  <a16:creationId xmlns:a16="http://schemas.microsoft.com/office/drawing/2014/main" id="{0F007C7A-A6D2-8D41-9B85-411491A69DEE}"/>
                </a:ext>
              </a:extLst>
            </p:cNvPr>
            <p:cNvSpPr/>
            <p:nvPr/>
          </p:nvSpPr>
          <p:spPr>
            <a:xfrm>
              <a:off x="6308569" y="3862491"/>
              <a:ext cx="1366101" cy="506923"/>
            </a:xfrm>
            <a:prstGeom prst="fram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2CBD721-68E3-6046-A2BD-72BEFE3B612A}"/>
              </a:ext>
            </a:extLst>
          </p:cNvPr>
          <p:cNvGrpSpPr/>
          <p:nvPr/>
        </p:nvGrpSpPr>
        <p:grpSpPr>
          <a:xfrm>
            <a:off x="6093048" y="959582"/>
            <a:ext cx="3590249" cy="1005495"/>
            <a:chOff x="3190668" y="1757448"/>
            <a:chExt cx="1883869" cy="631058"/>
          </a:xfrm>
        </p:grpSpPr>
        <p:sp>
          <p:nvSpPr>
            <p:cNvPr id="58" name="Frame 57">
              <a:extLst>
                <a:ext uri="{FF2B5EF4-FFF2-40B4-BE49-F238E27FC236}">
                  <a16:creationId xmlns:a16="http://schemas.microsoft.com/office/drawing/2014/main" id="{4D2AA78A-ED72-ED4E-BE82-EDD707ACE30D}"/>
                </a:ext>
              </a:extLst>
            </p:cNvPr>
            <p:cNvSpPr/>
            <p:nvPr/>
          </p:nvSpPr>
          <p:spPr>
            <a:xfrm>
              <a:off x="3190668" y="1757448"/>
              <a:ext cx="1883869" cy="631058"/>
            </a:xfrm>
            <a:prstGeom prst="fram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D637E8-223A-D04F-9101-31FEE8C5E3E5}"/>
                </a:ext>
              </a:extLst>
            </p:cNvPr>
            <p:cNvSpPr txBox="1"/>
            <p:nvPr/>
          </p:nvSpPr>
          <p:spPr>
            <a:xfrm>
              <a:off x="3315780" y="1892036"/>
              <a:ext cx="1595489" cy="405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Tx/Rx MIMO Capability  </a:t>
              </a:r>
            </a:p>
            <a:p>
              <a:pPr algn="ctr"/>
              <a:r>
                <a:rPr lang="en-US" b="1" dirty="0"/>
                <a:t>(via any transmission mode)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759AA7A-39FC-B14B-8E78-A728A337E243}"/>
              </a:ext>
            </a:extLst>
          </p:cNvPr>
          <p:cNvGrpSpPr/>
          <p:nvPr/>
        </p:nvGrpSpPr>
        <p:grpSpPr>
          <a:xfrm>
            <a:off x="2440661" y="986656"/>
            <a:ext cx="2864504" cy="1014477"/>
            <a:chOff x="2596962" y="1761032"/>
            <a:chExt cx="2864504" cy="1014477"/>
          </a:xfrm>
        </p:grpSpPr>
        <p:sp>
          <p:nvSpPr>
            <p:cNvPr id="90" name="Frame 89">
              <a:extLst>
                <a:ext uri="{FF2B5EF4-FFF2-40B4-BE49-F238E27FC236}">
                  <a16:creationId xmlns:a16="http://schemas.microsoft.com/office/drawing/2014/main" id="{42726EA9-E368-E746-9AB8-16730108FC25}"/>
                </a:ext>
              </a:extLst>
            </p:cNvPr>
            <p:cNvSpPr/>
            <p:nvPr/>
          </p:nvSpPr>
          <p:spPr>
            <a:xfrm>
              <a:off x="2596962" y="1761032"/>
              <a:ext cx="2864504" cy="1014477"/>
            </a:xfrm>
            <a:prstGeom prst="fram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2ECFE67-D299-4F42-88DF-8A92C06595D8}"/>
                </a:ext>
              </a:extLst>
            </p:cNvPr>
            <p:cNvSpPr txBox="1"/>
            <p:nvPr/>
          </p:nvSpPr>
          <p:spPr>
            <a:xfrm>
              <a:off x="2746837" y="1953120"/>
              <a:ext cx="2564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Establish Basic Tx/RX Connection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297F0F-A68A-4A4A-A5AD-A02F229A4719}"/>
              </a:ext>
            </a:extLst>
          </p:cNvPr>
          <p:cNvGrpSpPr/>
          <p:nvPr/>
        </p:nvGrpSpPr>
        <p:grpSpPr>
          <a:xfrm>
            <a:off x="4081619" y="2807829"/>
            <a:ext cx="3590249" cy="819798"/>
            <a:chOff x="5558522" y="1421156"/>
            <a:chExt cx="3590249" cy="819798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CD0B563-80FD-6E47-B009-62FB4EBA87AB}"/>
                </a:ext>
              </a:extLst>
            </p:cNvPr>
            <p:cNvSpPr txBox="1"/>
            <p:nvPr/>
          </p:nvSpPr>
          <p:spPr>
            <a:xfrm>
              <a:off x="5558522" y="1616955"/>
              <a:ext cx="359024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dirty="0"/>
                <a:t>2x2 MIMO with </a:t>
              </a:r>
              <a:r>
                <a:rPr lang="en-US" b="1" dirty="0" err="1"/>
                <a:t>Alamouti</a:t>
              </a:r>
              <a:r>
                <a:rPr lang="en-US" b="1" dirty="0"/>
                <a:t> Coding </a:t>
              </a:r>
            </a:p>
          </p:txBody>
        </p:sp>
        <p:sp>
          <p:nvSpPr>
            <p:cNvPr id="94" name="Frame 93">
              <a:extLst>
                <a:ext uri="{FF2B5EF4-FFF2-40B4-BE49-F238E27FC236}">
                  <a16:creationId xmlns:a16="http://schemas.microsoft.com/office/drawing/2014/main" id="{DC2BBD93-D3CB-6543-B9A1-8B42139FBCE9}"/>
                </a:ext>
              </a:extLst>
            </p:cNvPr>
            <p:cNvSpPr/>
            <p:nvPr/>
          </p:nvSpPr>
          <p:spPr>
            <a:xfrm>
              <a:off x="5580097" y="1421156"/>
              <a:ext cx="3568673" cy="819798"/>
            </a:xfrm>
            <a:prstGeom prst="fram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6" name="Right Arrow 95">
            <a:extLst>
              <a:ext uri="{FF2B5EF4-FFF2-40B4-BE49-F238E27FC236}">
                <a16:creationId xmlns:a16="http://schemas.microsoft.com/office/drawing/2014/main" id="{247A0973-3DC5-FF49-A789-7FBA2B01E260}"/>
              </a:ext>
            </a:extLst>
          </p:cNvPr>
          <p:cNvSpPr/>
          <p:nvPr/>
        </p:nvSpPr>
        <p:spPr>
          <a:xfrm flipV="1">
            <a:off x="5305165" y="1356187"/>
            <a:ext cx="787886" cy="24847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D60AB0F6-B22D-7C4F-A1B4-156FF5472DA3}"/>
              </a:ext>
            </a:extLst>
          </p:cNvPr>
          <p:cNvSpPr/>
          <p:nvPr/>
        </p:nvSpPr>
        <p:spPr>
          <a:xfrm rot="5400000" flipV="1">
            <a:off x="5734978" y="2440113"/>
            <a:ext cx="402254" cy="3460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6946C6F7-CF63-5D46-B37F-12B2B4B1B8B2}"/>
              </a:ext>
            </a:extLst>
          </p:cNvPr>
          <p:cNvSpPr/>
          <p:nvPr/>
        </p:nvSpPr>
        <p:spPr>
          <a:xfrm rot="5400000" flipV="1">
            <a:off x="5662913" y="3750588"/>
            <a:ext cx="529689" cy="2997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FE3F395-1A46-D34B-8C22-123AB22F5E30}"/>
              </a:ext>
            </a:extLst>
          </p:cNvPr>
          <p:cNvSpPr/>
          <p:nvPr/>
        </p:nvSpPr>
        <p:spPr>
          <a:xfrm rot="5400000">
            <a:off x="5723490" y="190688"/>
            <a:ext cx="425231" cy="40173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ight Arrow 139">
            <a:extLst>
              <a:ext uri="{FF2B5EF4-FFF2-40B4-BE49-F238E27FC236}">
                <a16:creationId xmlns:a16="http://schemas.microsoft.com/office/drawing/2014/main" id="{2174B1B4-16CE-0A4E-AF78-1E7EBC8464F7}"/>
              </a:ext>
            </a:extLst>
          </p:cNvPr>
          <p:cNvSpPr/>
          <p:nvPr/>
        </p:nvSpPr>
        <p:spPr>
          <a:xfrm rot="5400000" flipV="1">
            <a:off x="5636993" y="4912004"/>
            <a:ext cx="589878" cy="30809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2253EF1-2239-BA42-958C-64DCE88CC613}"/>
              </a:ext>
            </a:extLst>
          </p:cNvPr>
          <p:cNvSpPr/>
          <p:nvPr/>
        </p:nvSpPr>
        <p:spPr>
          <a:xfrm>
            <a:off x="3619367" y="2637483"/>
            <a:ext cx="4520292" cy="24285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10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A36975-CE9C-2348-A20B-81E05B796C4E}"/>
              </a:ext>
            </a:extLst>
          </p:cNvPr>
          <p:cNvGrpSpPr/>
          <p:nvPr/>
        </p:nvGrpSpPr>
        <p:grpSpPr>
          <a:xfrm>
            <a:off x="4431744" y="3127328"/>
            <a:ext cx="1667779" cy="530947"/>
            <a:chOff x="6282114" y="1421157"/>
            <a:chExt cx="1667779" cy="53094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0E7424-AAD6-9A48-ADBF-DEA07DF96287}"/>
                </a:ext>
              </a:extLst>
            </p:cNvPr>
            <p:cNvSpPr txBox="1"/>
            <p:nvPr/>
          </p:nvSpPr>
          <p:spPr>
            <a:xfrm>
              <a:off x="6289161" y="1519852"/>
              <a:ext cx="166073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dirty="0"/>
                <a:t>DEMUX (1:3)</a:t>
              </a:r>
            </a:p>
          </p:txBody>
        </p:sp>
        <p:sp>
          <p:nvSpPr>
            <p:cNvPr id="49" name="Frame 48">
              <a:extLst>
                <a:ext uri="{FF2B5EF4-FFF2-40B4-BE49-F238E27FC236}">
                  <a16:creationId xmlns:a16="http://schemas.microsoft.com/office/drawing/2014/main" id="{D5695062-F642-2340-BBC6-A2D68765E758}"/>
                </a:ext>
              </a:extLst>
            </p:cNvPr>
            <p:cNvSpPr/>
            <p:nvPr/>
          </p:nvSpPr>
          <p:spPr>
            <a:xfrm>
              <a:off x="6282114" y="1421157"/>
              <a:ext cx="1660732" cy="530947"/>
            </a:xfrm>
            <a:prstGeom prst="fram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55BC1D-3FC1-B345-9B3F-878680CB63D7}"/>
              </a:ext>
            </a:extLst>
          </p:cNvPr>
          <p:cNvGrpSpPr/>
          <p:nvPr/>
        </p:nvGrpSpPr>
        <p:grpSpPr>
          <a:xfrm>
            <a:off x="4374933" y="2177005"/>
            <a:ext cx="1944309" cy="602763"/>
            <a:chOff x="9449548" y="4102201"/>
            <a:chExt cx="1944309" cy="60276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57752D-4889-2842-BADC-AD401C797BCF}"/>
                </a:ext>
              </a:extLst>
            </p:cNvPr>
            <p:cNvSpPr txBox="1"/>
            <p:nvPr/>
          </p:nvSpPr>
          <p:spPr>
            <a:xfrm>
              <a:off x="9533314" y="4219761"/>
              <a:ext cx="1860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ESP 32 (Master)</a:t>
              </a:r>
            </a:p>
          </p:txBody>
        </p:sp>
        <p:sp>
          <p:nvSpPr>
            <p:cNvPr id="40" name="Content Placeholder 4">
              <a:extLst>
                <a:ext uri="{FF2B5EF4-FFF2-40B4-BE49-F238E27FC236}">
                  <a16:creationId xmlns:a16="http://schemas.microsoft.com/office/drawing/2014/main" id="{85E7E6C9-E313-CE4F-99EF-40824EDE32D2}"/>
                </a:ext>
              </a:extLst>
            </p:cNvPr>
            <p:cNvSpPr txBox="1">
              <a:spLocks/>
            </p:cNvSpPr>
            <p:nvPr/>
          </p:nvSpPr>
          <p:spPr>
            <a:xfrm>
              <a:off x="9449548" y="4102201"/>
              <a:ext cx="1860543" cy="602763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1B57D21-C5C3-C547-8BB6-45BE1A6AA767}"/>
              </a:ext>
            </a:extLst>
          </p:cNvPr>
          <p:cNvGrpSpPr/>
          <p:nvPr/>
        </p:nvGrpSpPr>
        <p:grpSpPr>
          <a:xfrm>
            <a:off x="1434732" y="5155144"/>
            <a:ext cx="1366101" cy="506923"/>
            <a:chOff x="6366114" y="4623219"/>
            <a:chExt cx="1366101" cy="50692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674D99C-44BE-EF4D-8534-D779183EC0B6}"/>
                </a:ext>
              </a:extLst>
            </p:cNvPr>
            <p:cNvSpPr txBox="1"/>
            <p:nvPr/>
          </p:nvSpPr>
          <p:spPr>
            <a:xfrm>
              <a:off x="6456913" y="4689016"/>
              <a:ext cx="1185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Amplifier</a:t>
              </a:r>
            </a:p>
          </p:txBody>
        </p:sp>
        <p:sp>
          <p:nvSpPr>
            <p:cNvPr id="43" name="Frame 42">
              <a:extLst>
                <a:ext uri="{FF2B5EF4-FFF2-40B4-BE49-F238E27FC236}">
                  <a16:creationId xmlns:a16="http://schemas.microsoft.com/office/drawing/2014/main" id="{D86C7DBF-49B5-D94A-A861-1BE380D83645}"/>
                </a:ext>
              </a:extLst>
            </p:cNvPr>
            <p:cNvSpPr/>
            <p:nvPr/>
          </p:nvSpPr>
          <p:spPr>
            <a:xfrm>
              <a:off x="6366114" y="4623219"/>
              <a:ext cx="1366101" cy="506923"/>
            </a:xfrm>
            <a:prstGeom prst="fram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1" name="Right Arrow 50">
            <a:extLst>
              <a:ext uri="{FF2B5EF4-FFF2-40B4-BE49-F238E27FC236}">
                <a16:creationId xmlns:a16="http://schemas.microsoft.com/office/drawing/2014/main" id="{7C88FF22-F1F9-C647-A399-4AF8CD0C87EC}"/>
              </a:ext>
            </a:extLst>
          </p:cNvPr>
          <p:cNvSpPr/>
          <p:nvPr/>
        </p:nvSpPr>
        <p:spPr>
          <a:xfrm rot="5400000" flipV="1">
            <a:off x="8246552" y="5689716"/>
            <a:ext cx="245589" cy="2997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F9A264-0B4C-1E49-84F9-C7E1B18C9644}"/>
              </a:ext>
            </a:extLst>
          </p:cNvPr>
          <p:cNvGrpSpPr/>
          <p:nvPr/>
        </p:nvGrpSpPr>
        <p:grpSpPr>
          <a:xfrm>
            <a:off x="1434732" y="6005286"/>
            <a:ext cx="1371603" cy="644512"/>
            <a:chOff x="3539666" y="4002463"/>
            <a:chExt cx="1371603" cy="644512"/>
          </a:xfrm>
        </p:grpSpPr>
        <p:sp>
          <p:nvSpPr>
            <p:cNvPr id="74" name="Frame 73">
              <a:extLst>
                <a:ext uri="{FF2B5EF4-FFF2-40B4-BE49-F238E27FC236}">
                  <a16:creationId xmlns:a16="http://schemas.microsoft.com/office/drawing/2014/main" id="{82804910-2A8E-7248-9A70-9542848CE954}"/>
                </a:ext>
              </a:extLst>
            </p:cNvPr>
            <p:cNvSpPr/>
            <p:nvPr/>
          </p:nvSpPr>
          <p:spPr>
            <a:xfrm>
              <a:off x="3539666" y="4002463"/>
              <a:ext cx="1371601" cy="644512"/>
            </a:xfrm>
            <a:prstGeom prst="fram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C7CC980-6B4F-AE46-9D3F-3FC27B89ADA8}"/>
                </a:ext>
              </a:extLst>
            </p:cNvPr>
            <p:cNvSpPr txBox="1"/>
            <p:nvPr/>
          </p:nvSpPr>
          <p:spPr>
            <a:xfrm>
              <a:off x="3539668" y="4140053"/>
              <a:ext cx="1371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Speaker #1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72E233E-E310-E741-A75E-DEA8C682E51D}"/>
              </a:ext>
            </a:extLst>
          </p:cNvPr>
          <p:cNvGrpSpPr/>
          <p:nvPr/>
        </p:nvGrpSpPr>
        <p:grpSpPr>
          <a:xfrm>
            <a:off x="4601709" y="5978648"/>
            <a:ext cx="1371603" cy="644512"/>
            <a:chOff x="3539666" y="4002463"/>
            <a:chExt cx="1371603" cy="644512"/>
          </a:xfrm>
        </p:grpSpPr>
        <p:sp>
          <p:nvSpPr>
            <p:cNvPr id="77" name="Frame 76">
              <a:extLst>
                <a:ext uri="{FF2B5EF4-FFF2-40B4-BE49-F238E27FC236}">
                  <a16:creationId xmlns:a16="http://schemas.microsoft.com/office/drawing/2014/main" id="{EA69BB06-76D9-2946-9FBE-35A627B1E169}"/>
                </a:ext>
              </a:extLst>
            </p:cNvPr>
            <p:cNvSpPr/>
            <p:nvPr/>
          </p:nvSpPr>
          <p:spPr>
            <a:xfrm>
              <a:off x="3539666" y="4002463"/>
              <a:ext cx="1371601" cy="644512"/>
            </a:xfrm>
            <a:prstGeom prst="fram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7C636A1-35EF-E84A-9B18-F21697244985}"/>
                </a:ext>
              </a:extLst>
            </p:cNvPr>
            <p:cNvSpPr txBox="1"/>
            <p:nvPr/>
          </p:nvSpPr>
          <p:spPr>
            <a:xfrm>
              <a:off x="3539668" y="4140053"/>
              <a:ext cx="1371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Speaker #2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2E3BE0D-147F-E34A-A578-68E735065C53}"/>
              </a:ext>
            </a:extLst>
          </p:cNvPr>
          <p:cNvGrpSpPr/>
          <p:nvPr/>
        </p:nvGrpSpPr>
        <p:grpSpPr>
          <a:xfrm>
            <a:off x="7702434" y="6013533"/>
            <a:ext cx="1371603" cy="644512"/>
            <a:chOff x="3539666" y="4002463"/>
            <a:chExt cx="1371603" cy="644512"/>
          </a:xfrm>
        </p:grpSpPr>
        <p:sp>
          <p:nvSpPr>
            <p:cNvPr id="80" name="Frame 79">
              <a:extLst>
                <a:ext uri="{FF2B5EF4-FFF2-40B4-BE49-F238E27FC236}">
                  <a16:creationId xmlns:a16="http://schemas.microsoft.com/office/drawing/2014/main" id="{081E2E71-91F2-A04D-9B6F-8F07E98ABD6F}"/>
                </a:ext>
              </a:extLst>
            </p:cNvPr>
            <p:cNvSpPr/>
            <p:nvPr/>
          </p:nvSpPr>
          <p:spPr>
            <a:xfrm>
              <a:off x="3539666" y="4002463"/>
              <a:ext cx="1371601" cy="644512"/>
            </a:xfrm>
            <a:prstGeom prst="fram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001C16-9C77-A64A-A299-65879BB1A68C}"/>
                </a:ext>
              </a:extLst>
            </p:cNvPr>
            <p:cNvSpPr txBox="1"/>
            <p:nvPr/>
          </p:nvSpPr>
          <p:spPr>
            <a:xfrm>
              <a:off x="3539668" y="4140053"/>
              <a:ext cx="1371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Speaker #3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6BC738-AD89-6042-AEFE-656B6420CAD3}"/>
              </a:ext>
            </a:extLst>
          </p:cNvPr>
          <p:cNvGrpSpPr/>
          <p:nvPr/>
        </p:nvGrpSpPr>
        <p:grpSpPr>
          <a:xfrm>
            <a:off x="4607211" y="5132092"/>
            <a:ext cx="1366101" cy="506923"/>
            <a:chOff x="6366114" y="4623219"/>
            <a:chExt cx="1366101" cy="50692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FD4BE8-DE12-9244-BF1C-0DAEC64B37F0}"/>
                </a:ext>
              </a:extLst>
            </p:cNvPr>
            <p:cNvSpPr txBox="1"/>
            <p:nvPr/>
          </p:nvSpPr>
          <p:spPr>
            <a:xfrm>
              <a:off x="6456913" y="4689016"/>
              <a:ext cx="1185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Amplifier</a:t>
              </a:r>
            </a:p>
          </p:txBody>
        </p:sp>
        <p:sp>
          <p:nvSpPr>
            <p:cNvPr id="36" name="Frame 35">
              <a:extLst>
                <a:ext uri="{FF2B5EF4-FFF2-40B4-BE49-F238E27FC236}">
                  <a16:creationId xmlns:a16="http://schemas.microsoft.com/office/drawing/2014/main" id="{0F007C7A-A6D2-8D41-9B85-411491A69DEE}"/>
                </a:ext>
              </a:extLst>
            </p:cNvPr>
            <p:cNvSpPr/>
            <p:nvPr/>
          </p:nvSpPr>
          <p:spPr>
            <a:xfrm>
              <a:off x="6366114" y="4623219"/>
              <a:ext cx="1366101" cy="506923"/>
            </a:xfrm>
            <a:prstGeom prst="fram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A741D5-2683-8E45-ADB7-66C9F35ACEC4}"/>
              </a:ext>
            </a:extLst>
          </p:cNvPr>
          <p:cNvGrpSpPr/>
          <p:nvPr/>
        </p:nvGrpSpPr>
        <p:grpSpPr>
          <a:xfrm>
            <a:off x="7686296" y="5118417"/>
            <a:ext cx="1366101" cy="506923"/>
            <a:chOff x="6366114" y="4623219"/>
            <a:chExt cx="1366101" cy="50692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2F70C5C-110E-A94C-8A0C-1A5E21999F37}"/>
                </a:ext>
              </a:extLst>
            </p:cNvPr>
            <p:cNvSpPr txBox="1"/>
            <p:nvPr/>
          </p:nvSpPr>
          <p:spPr>
            <a:xfrm>
              <a:off x="6456913" y="4689016"/>
              <a:ext cx="1185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Amplifier</a:t>
              </a:r>
            </a:p>
          </p:txBody>
        </p:sp>
        <p:sp>
          <p:nvSpPr>
            <p:cNvPr id="41" name="Frame 40">
              <a:extLst>
                <a:ext uri="{FF2B5EF4-FFF2-40B4-BE49-F238E27FC236}">
                  <a16:creationId xmlns:a16="http://schemas.microsoft.com/office/drawing/2014/main" id="{D0BC23BE-4637-3F4B-AD60-5B25DB764D59}"/>
                </a:ext>
              </a:extLst>
            </p:cNvPr>
            <p:cNvSpPr/>
            <p:nvPr/>
          </p:nvSpPr>
          <p:spPr>
            <a:xfrm>
              <a:off x="6366114" y="4623219"/>
              <a:ext cx="1366101" cy="506923"/>
            </a:xfrm>
            <a:prstGeom prst="fram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2CBD721-68E3-6046-A2BD-72BEFE3B612A}"/>
              </a:ext>
            </a:extLst>
          </p:cNvPr>
          <p:cNvGrpSpPr/>
          <p:nvPr/>
        </p:nvGrpSpPr>
        <p:grpSpPr>
          <a:xfrm>
            <a:off x="6223083" y="111495"/>
            <a:ext cx="1684045" cy="555636"/>
            <a:chOff x="3390492" y="1757448"/>
            <a:chExt cx="1684045" cy="555636"/>
          </a:xfrm>
        </p:grpSpPr>
        <p:sp>
          <p:nvSpPr>
            <p:cNvPr id="58" name="Frame 57">
              <a:extLst>
                <a:ext uri="{FF2B5EF4-FFF2-40B4-BE49-F238E27FC236}">
                  <a16:creationId xmlns:a16="http://schemas.microsoft.com/office/drawing/2014/main" id="{4D2AA78A-ED72-ED4E-BE82-EDD707ACE30D}"/>
                </a:ext>
              </a:extLst>
            </p:cNvPr>
            <p:cNvSpPr/>
            <p:nvPr/>
          </p:nvSpPr>
          <p:spPr>
            <a:xfrm>
              <a:off x="3390492" y="1757448"/>
              <a:ext cx="1684045" cy="555636"/>
            </a:xfrm>
            <a:prstGeom prst="fram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D637E8-223A-D04F-9101-31FEE8C5E3E5}"/>
                </a:ext>
              </a:extLst>
            </p:cNvPr>
            <p:cNvSpPr txBox="1"/>
            <p:nvPr/>
          </p:nvSpPr>
          <p:spPr>
            <a:xfrm>
              <a:off x="3539668" y="1892036"/>
              <a:ext cx="1371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Music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DCD4F3-27F4-7B4E-82AC-3B188F3F849B}"/>
              </a:ext>
            </a:extLst>
          </p:cNvPr>
          <p:cNvGrpSpPr/>
          <p:nvPr/>
        </p:nvGrpSpPr>
        <p:grpSpPr>
          <a:xfrm>
            <a:off x="1209488" y="4221568"/>
            <a:ext cx="2053174" cy="602763"/>
            <a:chOff x="9449548" y="4102201"/>
            <a:chExt cx="2053174" cy="60276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E1853C5-4834-A346-AA7E-3E20A47752F2}"/>
                </a:ext>
              </a:extLst>
            </p:cNvPr>
            <p:cNvSpPr txBox="1"/>
            <p:nvPr/>
          </p:nvSpPr>
          <p:spPr>
            <a:xfrm>
              <a:off x="9642179" y="4205178"/>
              <a:ext cx="1860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ESP 32 (Slave)</a:t>
              </a:r>
            </a:p>
          </p:txBody>
        </p:sp>
        <p:sp>
          <p:nvSpPr>
            <p:cNvPr id="68" name="Content Placeholder 4">
              <a:extLst>
                <a:ext uri="{FF2B5EF4-FFF2-40B4-BE49-F238E27FC236}">
                  <a16:creationId xmlns:a16="http://schemas.microsoft.com/office/drawing/2014/main" id="{83D4ECD0-3770-564F-8C05-6D2561DE45DC}"/>
                </a:ext>
              </a:extLst>
            </p:cNvPr>
            <p:cNvSpPr txBox="1">
              <a:spLocks/>
            </p:cNvSpPr>
            <p:nvPr/>
          </p:nvSpPr>
          <p:spPr>
            <a:xfrm>
              <a:off x="9449548" y="4102201"/>
              <a:ext cx="1860543" cy="602763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17F624C-9704-F04B-B058-25244F565A29}"/>
              </a:ext>
            </a:extLst>
          </p:cNvPr>
          <p:cNvGrpSpPr/>
          <p:nvPr/>
        </p:nvGrpSpPr>
        <p:grpSpPr>
          <a:xfrm>
            <a:off x="4362540" y="4233792"/>
            <a:ext cx="2053174" cy="602763"/>
            <a:chOff x="9449548" y="4102201"/>
            <a:chExt cx="2053174" cy="60276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2DA6DCD-A034-A249-B76B-86AD1902804E}"/>
                </a:ext>
              </a:extLst>
            </p:cNvPr>
            <p:cNvSpPr txBox="1"/>
            <p:nvPr/>
          </p:nvSpPr>
          <p:spPr>
            <a:xfrm>
              <a:off x="9642179" y="4205178"/>
              <a:ext cx="1860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ESP 32 (Slave)</a:t>
              </a:r>
            </a:p>
          </p:txBody>
        </p:sp>
        <p:sp>
          <p:nvSpPr>
            <p:cNvPr id="73" name="Content Placeholder 4">
              <a:extLst>
                <a:ext uri="{FF2B5EF4-FFF2-40B4-BE49-F238E27FC236}">
                  <a16:creationId xmlns:a16="http://schemas.microsoft.com/office/drawing/2014/main" id="{8E7A030D-97CA-8E4C-9C90-ACD9987F098F}"/>
                </a:ext>
              </a:extLst>
            </p:cNvPr>
            <p:cNvSpPr txBox="1">
              <a:spLocks/>
            </p:cNvSpPr>
            <p:nvPr/>
          </p:nvSpPr>
          <p:spPr>
            <a:xfrm>
              <a:off x="9449548" y="4102201"/>
              <a:ext cx="1860543" cy="602763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0004333-BDFF-3B49-B3EC-BBABF1F85D9B}"/>
              </a:ext>
            </a:extLst>
          </p:cNvPr>
          <p:cNvGrpSpPr/>
          <p:nvPr/>
        </p:nvGrpSpPr>
        <p:grpSpPr>
          <a:xfrm>
            <a:off x="7515592" y="4188699"/>
            <a:ext cx="2053174" cy="602763"/>
            <a:chOff x="9449548" y="4102201"/>
            <a:chExt cx="2053174" cy="602763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6522686-E6F0-7F44-B660-235D66A82518}"/>
                </a:ext>
              </a:extLst>
            </p:cNvPr>
            <p:cNvSpPr txBox="1"/>
            <p:nvPr/>
          </p:nvSpPr>
          <p:spPr>
            <a:xfrm>
              <a:off x="9642179" y="4205178"/>
              <a:ext cx="1860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ESP 32 (Slave)</a:t>
              </a:r>
            </a:p>
          </p:txBody>
        </p:sp>
        <p:sp>
          <p:nvSpPr>
            <p:cNvPr id="88" name="Content Placeholder 4">
              <a:extLst>
                <a:ext uri="{FF2B5EF4-FFF2-40B4-BE49-F238E27FC236}">
                  <a16:creationId xmlns:a16="http://schemas.microsoft.com/office/drawing/2014/main" id="{ABE0D2D5-98A3-814A-931D-43892CCDE488}"/>
                </a:ext>
              </a:extLst>
            </p:cNvPr>
            <p:cNvSpPr txBox="1">
              <a:spLocks/>
            </p:cNvSpPr>
            <p:nvPr/>
          </p:nvSpPr>
          <p:spPr>
            <a:xfrm>
              <a:off x="9449548" y="4102201"/>
              <a:ext cx="1860543" cy="602763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759AA7A-39FC-B14B-8E78-A728A337E243}"/>
              </a:ext>
            </a:extLst>
          </p:cNvPr>
          <p:cNvGrpSpPr/>
          <p:nvPr/>
        </p:nvGrpSpPr>
        <p:grpSpPr>
          <a:xfrm>
            <a:off x="2969678" y="111495"/>
            <a:ext cx="1684045" cy="555636"/>
            <a:chOff x="3390492" y="1757448"/>
            <a:chExt cx="1684045" cy="555636"/>
          </a:xfrm>
        </p:grpSpPr>
        <p:sp>
          <p:nvSpPr>
            <p:cNvPr id="90" name="Frame 89">
              <a:extLst>
                <a:ext uri="{FF2B5EF4-FFF2-40B4-BE49-F238E27FC236}">
                  <a16:creationId xmlns:a16="http://schemas.microsoft.com/office/drawing/2014/main" id="{42726EA9-E368-E746-9AB8-16730108FC25}"/>
                </a:ext>
              </a:extLst>
            </p:cNvPr>
            <p:cNvSpPr/>
            <p:nvPr/>
          </p:nvSpPr>
          <p:spPr>
            <a:xfrm>
              <a:off x="3390492" y="1757448"/>
              <a:ext cx="1684045" cy="555636"/>
            </a:xfrm>
            <a:prstGeom prst="fram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2ECFE67-D299-4F42-88DF-8A92C06595D8}"/>
                </a:ext>
              </a:extLst>
            </p:cNvPr>
            <p:cNvSpPr txBox="1"/>
            <p:nvPr/>
          </p:nvSpPr>
          <p:spPr>
            <a:xfrm>
              <a:off x="3539668" y="1892036"/>
              <a:ext cx="1371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Microphone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297F0F-A68A-4A4A-A5AD-A02F229A4719}"/>
              </a:ext>
            </a:extLst>
          </p:cNvPr>
          <p:cNvGrpSpPr/>
          <p:nvPr/>
        </p:nvGrpSpPr>
        <p:grpSpPr>
          <a:xfrm>
            <a:off x="4428221" y="1340517"/>
            <a:ext cx="1667779" cy="530947"/>
            <a:chOff x="6282114" y="1421157"/>
            <a:chExt cx="1667779" cy="530947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CD0B563-80FD-6E47-B009-62FB4EBA87AB}"/>
                </a:ext>
              </a:extLst>
            </p:cNvPr>
            <p:cNvSpPr txBox="1"/>
            <p:nvPr/>
          </p:nvSpPr>
          <p:spPr>
            <a:xfrm>
              <a:off x="6289161" y="1519852"/>
              <a:ext cx="166073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dirty="0"/>
                <a:t>MUX (2:1)</a:t>
              </a:r>
            </a:p>
          </p:txBody>
        </p:sp>
        <p:sp>
          <p:nvSpPr>
            <p:cNvPr id="94" name="Frame 93">
              <a:extLst>
                <a:ext uri="{FF2B5EF4-FFF2-40B4-BE49-F238E27FC236}">
                  <a16:creationId xmlns:a16="http://schemas.microsoft.com/office/drawing/2014/main" id="{DC2BBD93-D3CB-6543-B9A1-8B42139FBCE9}"/>
                </a:ext>
              </a:extLst>
            </p:cNvPr>
            <p:cNvSpPr/>
            <p:nvPr/>
          </p:nvSpPr>
          <p:spPr>
            <a:xfrm>
              <a:off x="6282114" y="1421157"/>
              <a:ext cx="1660732" cy="530947"/>
            </a:xfrm>
            <a:prstGeom prst="fram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6" name="Right Arrow 95">
            <a:extLst>
              <a:ext uri="{FF2B5EF4-FFF2-40B4-BE49-F238E27FC236}">
                <a16:creationId xmlns:a16="http://schemas.microsoft.com/office/drawing/2014/main" id="{247A0973-3DC5-FF49-A789-7FBA2B01E260}"/>
              </a:ext>
            </a:extLst>
          </p:cNvPr>
          <p:cNvSpPr/>
          <p:nvPr/>
        </p:nvSpPr>
        <p:spPr>
          <a:xfrm rot="5400000" flipV="1">
            <a:off x="8246552" y="4820253"/>
            <a:ext cx="245589" cy="2997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FF77AFB6-DCAE-9942-94C6-9E2C8484B3B5}"/>
              </a:ext>
            </a:extLst>
          </p:cNvPr>
          <p:cNvSpPr/>
          <p:nvPr/>
        </p:nvSpPr>
        <p:spPr>
          <a:xfrm rot="5400000" flipV="1">
            <a:off x="5167805" y="5661883"/>
            <a:ext cx="245589" cy="2997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D60AB0F6-B22D-7C4F-A1B4-156FF5472DA3}"/>
              </a:ext>
            </a:extLst>
          </p:cNvPr>
          <p:cNvSpPr/>
          <p:nvPr/>
        </p:nvSpPr>
        <p:spPr>
          <a:xfrm rot="5400000" flipV="1">
            <a:off x="5161191" y="4844626"/>
            <a:ext cx="245589" cy="2997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E62A6A69-1EC4-3E4A-941D-A0D565B29CB9}"/>
              </a:ext>
            </a:extLst>
          </p:cNvPr>
          <p:cNvSpPr/>
          <p:nvPr/>
        </p:nvSpPr>
        <p:spPr>
          <a:xfrm rot="5400000" flipV="1">
            <a:off x="1994987" y="4853927"/>
            <a:ext cx="245589" cy="2997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825132D8-E688-084D-AFF6-F3F4F7858F06}"/>
              </a:ext>
            </a:extLst>
          </p:cNvPr>
          <p:cNvSpPr/>
          <p:nvPr/>
        </p:nvSpPr>
        <p:spPr>
          <a:xfrm rot="5400000" flipV="1">
            <a:off x="1994986" y="5724956"/>
            <a:ext cx="245589" cy="2997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6946C6F7-CF63-5D46-B37F-12B2B4B1B8B2}"/>
              </a:ext>
            </a:extLst>
          </p:cNvPr>
          <p:cNvSpPr/>
          <p:nvPr/>
        </p:nvSpPr>
        <p:spPr>
          <a:xfrm rot="5400000" flipV="1">
            <a:off x="5167805" y="2817679"/>
            <a:ext cx="245589" cy="2997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AA48A7F3-1999-F44E-8602-BC3CB876CAAA}"/>
              </a:ext>
            </a:extLst>
          </p:cNvPr>
          <p:cNvSpPr/>
          <p:nvPr/>
        </p:nvSpPr>
        <p:spPr>
          <a:xfrm rot="5400000" flipV="1">
            <a:off x="5179392" y="1910180"/>
            <a:ext cx="245589" cy="2997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4006A4C-6DCA-E048-B0DA-81C4AD357D9B}"/>
              </a:ext>
            </a:extLst>
          </p:cNvPr>
          <p:cNvGrpSpPr/>
          <p:nvPr/>
        </p:nvGrpSpPr>
        <p:grpSpPr>
          <a:xfrm rot="16200000">
            <a:off x="4924637" y="799837"/>
            <a:ext cx="462298" cy="6375761"/>
            <a:chOff x="5299199" y="4117754"/>
            <a:chExt cx="462298" cy="1884013"/>
          </a:xfrm>
        </p:grpSpPr>
        <p:sp>
          <p:nvSpPr>
            <p:cNvPr id="104" name="Bent Arrow 103">
              <a:extLst>
                <a:ext uri="{FF2B5EF4-FFF2-40B4-BE49-F238E27FC236}">
                  <a16:creationId xmlns:a16="http://schemas.microsoft.com/office/drawing/2014/main" id="{8AE8A7A2-F875-0948-9AE7-84CD5E825E9B}"/>
                </a:ext>
              </a:extLst>
            </p:cNvPr>
            <p:cNvSpPr/>
            <p:nvPr/>
          </p:nvSpPr>
          <p:spPr>
            <a:xfrm flipH="1">
              <a:off x="5299199" y="4117754"/>
              <a:ext cx="462298" cy="846450"/>
            </a:xfrm>
            <a:prstGeom prst="ben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Bent Arrow 104">
              <a:extLst>
                <a:ext uri="{FF2B5EF4-FFF2-40B4-BE49-F238E27FC236}">
                  <a16:creationId xmlns:a16="http://schemas.microsoft.com/office/drawing/2014/main" id="{7589531E-CF02-E244-A19E-6E91F88E12E4}"/>
                </a:ext>
              </a:extLst>
            </p:cNvPr>
            <p:cNvSpPr/>
            <p:nvPr/>
          </p:nvSpPr>
          <p:spPr>
            <a:xfrm flipH="1" flipV="1">
              <a:off x="5325496" y="4919399"/>
              <a:ext cx="429776" cy="1082368"/>
            </a:xfrm>
            <a:prstGeom prst="ben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Bent Arrow 105">
              <a:extLst>
                <a:ext uri="{FF2B5EF4-FFF2-40B4-BE49-F238E27FC236}">
                  <a16:creationId xmlns:a16="http://schemas.microsoft.com/office/drawing/2014/main" id="{4A366CB1-832B-A241-A85A-BBF27CD2450A}"/>
                </a:ext>
              </a:extLst>
            </p:cNvPr>
            <p:cNvSpPr/>
            <p:nvPr/>
          </p:nvSpPr>
          <p:spPr>
            <a:xfrm flipH="1" flipV="1">
              <a:off x="5325496" y="4392730"/>
              <a:ext cx="429777" cy="814553"/>
            </a:xfrm>
            <a:prstGeom prst="ben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Bent Arrow 10">
            <a:extLst>
              <a:ext uri="{FF2B5EF4-FFF2-40B4-BE49-F238E27FC236}">
                <a16:creationId xmlns:a16="http://schemas.microsoft.com/office/drawing/2014/main" id="{EAA053FF-9365-1349-97ED-1CA06DD97B21}"/>
              </a:ext>
            </a:extLst>
          </p:cNvPr>
          <p:cNvSpPr/>
          <p:nvPr/>
        </p:nvSpPr>
        <p:spPr>
          <a:xfrm flipV="1">
            <a:off x="3532970" y="790467"/>
            <a:ext cx="743772" cy="886886"/>
          </a:xfrm>
          <a:prstGeom prst="ben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Bent Arrow 118">
            <a:extLst>
              <a:ext uri="{FF2B5EF4-FFF2-40B4-BE49-F238E27FC236}">
                <a16:creationId xmlns:a16="http://schemas.microsoft.com/office/drawing/2014/main" id="{E23FA672-A8B5-2F48-8E62-C7BAC24823CA}"/>
              </a:ext>
            </a:extLst>
          </p:cNvPr>
          <p:cNvSpPr/>
          <p:nvPr/>
        </p:nvSpPr>
        <p:spPr>
          <a:xfrm flipH="1" flipV="1">
            <a:off x="6223083" y="811329"/>
            <a:ext cx="743772" cy="888113"/>
          </a:xfrm>
          <a:prstGeom prst="ben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783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A33463EF-BE03-F247-AFE1-0FE6F65E9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040" b="307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B25AE-D6B5-624B-A6FE-9A3414AA946C}"/>
              </a:ext>
            </a:extLst>
          </p:cNvPr>
          <p:cNvSpPr txBox="1"/>
          <p:nvPr/>
        </p:nvSpPr>
        <p:spPr>
          <a:xfrm>
            <a:off x="7107482" y="3429000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67904-7920-D64C-9F10-BD8CE18F476E}"/>
              </a:ext>
            </a:extLst>
          </p:cNvPr>
          <p:cNvSpPr txBox="1"/>
          <p:nvPr/>
        </p:nvSpPr>
        <p:spPr>
          <a:xfrm>
            <a:off x="8606790" y="2743200"/>
            <a:ext cx="674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1603276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1B9A0B-F049-CA48-A2BA-E3B6FABA4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endParaRPr lang="en-US" sz="5400" dirty="0"/>
          </a:p>
        </p:txBody>
      </p:sp>
      <p:pic>
        <p:nvPicPr>
          <p:cNvPr id="5" name="Content Placeholder 4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FC4E8663-6E15-F347-A0FB-BFA85E452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97" t="13430" r="35497" b="54726"/>
          <a:stretch/>
        </p:blipFill>
        <p:spPr>
          <a:xfrm>
            <a:off x="711842" y="943220"/>
            <a:ext cx="4585919" cy="5150448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A569E5-80DB-4BB0-B7A9-1B8D200E7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BF46F-DAD5-DA4A-BEC3-C3ED960FD622}"/>
              </a:ext>
            </a:extLst>
          </p:cNvPr>
          <p:cNvSpPr txBox="1"/>
          <p:nvPr/>
        </p:nvSpPr>
        <p:spPr>
          <a:xfrm>
            <a:off x="3538559" y="4448556"/>
            <a:ext cx="1172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GND (Amp A-)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5D378-9E16-734F-A767-11C55B3572EA}"/>
              </a:ext>
            </a:extLst>
          </p:cNvPr>
          <p:cNvSpPr txBox="1"/>
          <p:nvPr/>
        </p:nvSpPr>
        <p:spPr>
          <a:xfrm>
            <a:off x="3386159" y="1764145"/>
            <a:ext cx="1094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PA4 (Amp A+)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E7B919-871E-E441-AC40-F487D6D1F1C9}"/>
              </a:ext>
            </a:extLst>
          </p:cNvPr>
          <p:cNvSpPr txBox="1"/>
          <p:nvPr/>
        </p:nvSpPr>
        <p:spPr>
          <a:xfrm>
            <a:off x="688170" y="4200513"/>
            <a:ext cx="1172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GND (Amp)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2DAF5B-F680-1041-BF96-CEA1DDDA1711}"/>
              </a:ext>
            </a:extLst>
          </p:cNvPr>
          <p:cNvSpPr txBox="1"/>
          <p:nvPr/>
        </p:nvSpPr>
        <p:spPr>
          <a:xfrm>
            <a:off x="1430378" y="1820025"/>
            <a:ext cx="1172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00FF00"/>
                </a:highlight>
              </a:rPr>
              <a:t>GND (Mic)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5295B3-2D77-554A-BE52-28F87F0B3405}"/>
              </a:ext>
            </a:extLst>
          </p:cNvPr>
          <p:cNvSpPr txBox="1"/>
          <p:nvPr/>
        </p:nvSpPr>
        <p:spPr>
          <a:xfrm>
            <a:off x="1414778" y="2041144"/>
            <a:ext cx="1172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00FFFF"/>
                </a:highlight>
              </a:rPr>
              <a:t>GND (Bread)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C859D1-FD16-7642-9C80-3E1DE7437672}"/>
              </a:ext>
            </a:extLst>
          </p:cNvPr>
          <p:cNvSpPr txBox="1"/>
          <p:nvPr/>
        </p:nvSpPr>
        <p:spPr>
          <a:xfrm>
            <a:off x="630249" y="2317388"/>
            <a:ext cx="1094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ighlight>
                  <a:srgbClr val="00FF00"/>
                </a:highlight>
              </a:rPr>
              <a:t>PA3 (Mic)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EE675F-5AF9-2240-B30A-E292F87FFAB5}"/>
              </a:ext>
            </a:extLst>
          </p:cNvPr>
          <p:cNvSpPr txBox="1"/>
          <p:nvPr/>
        </p:nvSpPr>
        <p:spPr>
          <a:xfrm>
            <a:off x="1686463" y="3114754"/>
            <a:ext cx="1094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00FF"/>
                </a:highlight>
              </a:rPr>
              <a:t>PD5 (TX)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343FC6-49FE-3541-83D0-6756C889898F}"/>
              </a:ext>
            </a:extLst>
          </p:cNvPr>
          <p:cNvSpPr txBox="1"/>
          <p:nvPr/>
        </p:nvSpPr>
        <p:spPr>
          <a:xfrm>
            <a:off x="1686464" y="2877623"/>
            <a:ext cx="1094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FF00FF"/>
                </a:highlight>
              </a:rPr>
              <a:t>PD6 (RX)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125423-11BB-1247-8DC2-AA4D6A489C02}"/>
              </a:ext>
            </a:extLst>
          </p:cNvPr>
          <p:cNvSpPr txBox="1"/>
          <p:nvPr/>
        </p:nvSpPr>
        <p:spPr>
          <a:xfrm>
            <a:off x="1683822" y="2627655"/>
            <a:ext cx="1094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C0C0C0"/>
                </a:highlight>
              </a:rPr>
              <a:t>PD7 (Button)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B5FDFF-CECA-B14B-801F-E7A2308FEF01}"/>
              </a:ext>
            </a:extLst>
          </p:cNvPr>
          <p:cNvSpPr txBox="1"/>
          <p:nvPr/>
        </p:nvSpPr>
        <p:spPr>
          <a:xfrm>
            <a:off x="1683822" y="4653026"/>
            <a:ext cx="1094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FF0000"/>
                </a:highlight>
              </a:rPr>
              <a:t>PF7 (RED LED)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4B60DE-9F96-904C-8D63-2D70EEAEEE93}"/>
              </a:ext>
            </a:extLst>
          </p:cNvPr>
          <p:cNvSpPr txBox="1"/>
          <p:nvPr/>
        </p:nvSpPr>
        <p:spPr>
          <a:xfrm>
            <a:off x="1683821" y="4899576"/>
            <a:ext cx="1413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FF0000"/>
                </a:highlight>
              </a:rPr>
              <a:t>PF9 (YELLOW LED)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44DB57-BB24-2B43-9500-568EAD5F0E1F}"/>
              </a:ext>
            </a:extLst>
          </p:cNvPr>
          <p:cNvSpPr txBox="1"/>
          <p:nvPr/>
        </p:nvSpPr>
        <p:spPr>
          <a:xfrm>
            <a:off x="1683820" y="5130954"/>
            <a:ext cx="1662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FF0000"/>
                </a:highlight>
              </a:rPr>
              <a:t>PG1 (GREEN LED)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F2C9B6-FD30-5941-9803-849BAC0ECFDA}"/>
              </a:ext>
            </a:extLst>
          </p:cNvPr>
          <p:cNvSpPr txBox="1"/>
          <p:nvPr/>
        </p:nvSpPr>
        <p:spPr>
          <a:xfrm>
            <a:off x="1414777" y="1366446"/>
            <a:ext cx="1548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00FFFF"/>
                </a:highlight>
              </a:rPr>
              <a:t>3.3 V (Bread Left)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07B134-9624-914E-B0F0-53D1962B9B55}"/>
              </a:ext>
            </a:extLst>
          </p:cNvPr>
          <p:cNvSpPr txBox="1"/>
          <p:nvPr/>
        </p:nvSpPr>
        <p:spPr>
          <a:xfrm>
            <a:off x="1423752" y="1597824"/>
            <a:ext cx="154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ighlight>
                  <a:srgbClr val="00FFFF"/>
                </a:highlight>
              </a:rPr>
              <a:t>5V (Bread Right)</a:t>
            </a:r>
          </a:p>
        </p:txBody>
      </p:sp>
    </p:spTree>
    <p:extLst>
      <p:ext uri="{BB962C8B-B14F-4D97-AF65-F5344CB8AC3E}">
        <p14:creationId xmlns:p14="http://schemas.microsoft.com/office/powerpoint/2010/main" val="800616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21833</TotalTime>
  <Words>723</Words>
  <Application>Microsoft Macintosh PowerPoint</Application>
  <PresentationFormat>Widescreen</PresentationFormat>
  <Paragraphs>225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Playfair Display</vt:lpstr>
      <vt:lpstr>Office Theme</vt:lpstr>
      <vt:lpstr>EE 488 Progress 34 Final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bart babbitt</dc:creator>
  <cp:lastModifiedBy>Elizabeth Babbitt</cp:lastModifiedBy>
  <cp:revision>156</cp:revision>
  <dcterms:created xsi:type="dcterms:W3CDTF">2021-03-01T00:23:57Z</dcterms:created>
  <dcterms:modified xsi:type="dcterms:W3CDTF">2025-03-09T19:12:44Z</dcterms:modified>
</cp:coreProperties>
</file>